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0" r:id="rId9"/>
    <p:sldId id="271" r:id="rId10"/>
    <p:sldId id="278" r:id="rId11"/>
    <p:sldId id="264" r:id="rId12"/>
    <p:sldId id="277" r:id="rId13"/>
    <p:sldId id="263" r:id="rId14"/>
    <p:sldId id="275" r:id="rId15"/>
    <p:sldId id="276" r:id="rId16"/>
    <p:sldId id="265" r:id="rId17"/>
    <p:sldId id="279" r:id="rId18"/>
    <p:sldId id="272" r:id="rId19"/>
    <p:sldId id="266" r:id="rId20"/>
    <p:sldId id="273" r:id="rId21"/>
    <p:sldId id="274" r:id="rId22"/>
    <p:sldId id="269" r:id="rId2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456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F2A9-6113-4F13-B77B-133320150004}" type="datetimeFigureOut">
              <a:rPr lang="de-AT" smtClean="0"/>
              <a:t>28.01.2019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0CDAA-1105-4652-8C1D-E09A46C6E727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1465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0CDAA-1105-4652-8C1D-E09A46C6E727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4640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0CDAA-1105-4652-8C1D-E09A46C6E727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4640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211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4067944" y="4876006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de-DE" sz="1000" kern="1200" dirty="0" smtClean="0">
                <a:solidFill>
                  <a:schemeClr val="bg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Version 25.Jan.2019</a:t>
            </a:r>
            <a:endParaRPr lang="de-AT" sz="1000" kern="1200" dirty="0">
              <a:solidFill>
                <a:schemeClr val="bg1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5724128" y="4876006"/>
            <a:ext cx="648072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de-DE" sz="1000" kern="1200" dirty="0" smtClean="0">
                <a:solidFill>
                  <a:schemeClr val="bg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Folie</a:t>
            </a:r>
            <a:endParaRPr lang="de-AT" sz="1000" kern="1200" dirty="0">
              <a:solidFill>
                <a:schemeClr val="bg1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300192" y="4876006"/>
            <a:ext cx="46707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de-AT" sz="1000" kern="1200" smtClean="0">
                <a:solidFill>
                  <a:schemeClr val="bg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</a:lstStyle>
          <a:p>
            <a:fld id="{91FA8455-8BF4-4B7F-8711-C8521E736873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6287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qubedocs.com/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://www.pantarhei.a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hlinkClick r:id="rId4"/>
            <a:extLst>
              <a:ext uri="{FF2B5EF4-FFF2-40B4-BE49-F238E27FC236}">
                <a16:creationId xmlns:a16="http://schemas.microsoft.com/office/drawing/2014/main" xmlns="" id="{511613B1-7D09-4E5A-9540-98F4BDDD21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77600" y="4564688"/>
            <a:ext cx="6966400" cy="57881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15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13" name="Picture 7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39825"/>
            <a:ext cx="1906988" cy="42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7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nach-unten-pfeil-gebogen-anmelden-47585/" TargetMode="External"/><Relationship Id="rId13" Type="http://schemas.openxmlformats.org/officeDocument/2006/relationships/image" Target="../media/image67.png"/><Relationship Id="rId3" Type="http://schemas.openxmlformats.org/officeDocument/2006/relationships/hyperlink" Target="https://openclipart.org/detail/5578/business-person" TargetMode="External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17" Type="http://schemas.openxmlformats.org/officeDocument/2006/relationships/hyperlink" Target="http://www.publicdomainpictures.net/view-image.php?image=71182&amp;picture=&amp;jazyk=DE" TargetMode="External"/><Relationship Id="rId2" Type="http://schemas.openxmlformats.org/officeDocument/2006/relationships/image" Target="../media/image61.png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dokumente-symbol-icon-schwarz-43916/" TargetMode="External"/><Relationship Id="rId11" Type="http://schemas.openxmlformats.org/officeDocument/2006/relationships/hyperlink" Target="http://commons.wikimedia.org/wiki/File:People_Politician.png" TargetMode="External"/><Relationship Id="rId5" Type="http://schemas.openxmlformats.org/officeDocument/2006/relationships/image" Target="../media/image62.png"/><Relationship Id="rId15" Type="http://schemas.openxmlformats.org/officeDocument/2006/relationships/hyperlink" Target="https://de.wikipedia.org/wiki/Datei:Feedbin-Icon-home-search.svg" TargetMode="External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Relationship Id="rId1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75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1" y="-8076"/>
            <a:ext cx="2195736" cy="5172114"/>
          </a:xfrm>
          <a:prstGeom prst="rect">
            <a:avLst/>
          </a:prstGeom>
          <a:solidFill>
            <a:srgbClr val="39384A">
              <a:alpha val="50000"/>
            </a:srgbClr>
          </a:solidFill>
        </p:spPr>
        <p:txBody>
          <a:bodyPr lIns="365760" tIns="548640" rIns="365760" bIns="36576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800" b="1" dirty="0">
              <a:solidFill>
                <a:srgbClr val="F0F0F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552"/>
            <a:ext cx="2195737" cy="708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3A93D7"/>
                </a:solidFill>
                <a:latin typeface="Open Sans" charset="0"/>
                <a:ea typeface="Open Sans" charset="0"/>
                <a:cs typeface="Open Sans" charset="0"/>
              </a:rPr>
              <a:t>QUBEdocs</a:t>
            </a:r>
          </a:p>
          <a:p>
            <a:pPr algn="ctr"/>
            <a:r>
              <a:rPr lang="en-US" sz="1100" dirty="0">
                <a:solidFill>
                  <a:srgbClr val="3A93D7"/>
                </a:solidFill>
                <a:latin typeface="Open Sans" charset="0"/>
                <a:ea typeface="Open Sans" charset="0"/>
                <a:cs typeface="Open Sans" charset="0"/>
              </a:rPr>
              <a:t>A MindFULL Company</a:t>
            </a:r>
            <a:endParaRPr lang="en-US" sz="1100" dirty="0">
              <a:solidFill>
                <a:srgbClr val="3A93D7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95737" y="915565"/>
            <a:ext cx="5904655" cy="1527141"/>
          </a:xfrm>
          <a:prstGeom prst="rect">
            <a:avLst/>
          </a:prstGeom>
          <a:solidFill>
            <a:srgbClr val="39384A">
              <a:alpha val="64000"/>
            </a:srgbClr>
          </a:solidFill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QUBEdocs Dienstleistungen</a:t>
            </a:r>
          </a:p>
          <a:p>
            <a:pPr lvl="1" algn="ctr" defTabSz="457200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Ihr Angebot vom Partner</a:t>
            </a:r>
          </a:p>
        </p:txBody>
      </p:sp>
    </p:spTree>
    <p:extLst>
      <p:ext uri="{BB962C8B-B14F-4D97-AF65-F5344CB8AC3E}">
        <p14:creationId xmlns:p14="http://schemas.microsoft.com/office/powerpoint/2010/main" val="314065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-71791" y="-18000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Betriebs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93D7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sicherheit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Vorausschauende Wartung</a:t>
            </a: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 smtClean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Statistik -  Betrieb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Zusammenfassung der technischen Parameter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Informationen zu Status und Historie von Prozessen und Jobs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de-DE" sz="1400" b="1" dirty="0" smtClean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Statistik - Modell</a:t>
            </a:r>
            <a:endParaRPr lang="de-AT" sz="1400" b="1" dirty="0">
              <a:solidFill>
                <a:schemeClr val="bg1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90488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Best Practice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00"/>
            <a:ext cx="1765465" cy="4536000"/>
          </a:xfrm>
          <a:prstGeom prst="rect">
            <a:avLst/>
          </a:prstGeom>
          <a:noFill/>
          <a:ln w="25400">
            <a:solidFill>
              <a:srgbClr val="3A9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Abgerundetes Rechteck 17"/>
          <p:cNvSpPr/>
          <p:nvPr/>
        </p:nvSpPr>
        <p:spPr>
          <a:xfrm>
            <a:off x="2949171" y="3795886"/>
            <a:ext cx="1694838" cy="288032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4860033" y="97264"/>
            <a:ext cx="2520279" cy="3437856"/>
            <a:chOff x="4860033" y="97264"/>
            <a:chExt cx="2304257" cy="31431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3" y="97264"/>
              <a:ext cx="2304256" cy="3143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hteck 12"/>
            <p:cNvSpPr/>
            <p:nvPr/>
          </p:nvSpPr>
          <p:spPr>
            <a:xfrm>
              <a:off x="4860034" y="97265"/>
              <a:ext cx="2304256" cy="3143184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7122640" y="339502"/>
            <a:ext cx="1839988" cy="1199053"/>
            <a:chOff x="7884368" y="748087"/>
            <a:chExt cx="1839988" cy="119905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748087"/>
              <a:ext cx="1839988" cy="1199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7884368" y="748087"/>
              <a:ext cx="1839988" cy="1199053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5004048" y="3291830"/>
            <a:ext cx="3962502" cy="1131503"/>
            <a:chOff x="4844542" y="3302196"/>
            <a:chExt cx="3494088" cy="99774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542" y="3302196"/>
              <a:ext cx="3494088" cy="5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542" y="3841646"/>
              <a:ext cx="3490630" cy="45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4844542" y="3302196"/>
              <a:ext cx="3490630" cy="997746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7122640" y="1995686"/>
            <a:ext cx="1839988" cy="1087267"/>
            <a:chOff x="7041845" y="1816191"/>
            <a:chExt cx="1783442" cy="10538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845" y="1816192"/>
              <a:ext cx="1783442" cy="105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hteck 22"/>
            <p:cNvSpPr/>
            <p:nvPr/>
          </p:nvSpPr>
          <p:spPr>
            <a:xfrm>
              <a:off x="7041845" y="1816191"/>
              <a:ext cx="1783442" cy="1053853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Abgerundetes Rechteck 18"/>
          <p:cNvSpPr/>
          <p:nvPr/>
        </p:nvSpPr>
        <p:spPr>
          <a:xfrm>
            <a:off x="2949170" y="1059582"/>
            <a:ext cx="1694838" cy="288032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614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-71791" y="-18000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Betriebs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93D7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sicherheit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Vorausschauende Wartung</a:t>
            </a: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 smtClean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Statistik -  Betrieb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de-DE" sz="1400" b="1" dirty="0" smtClean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Statistik - Modell</a:t>
            </a:r>
            <a:endParaRPr lang="de-AT" sz="1400" b="1" dirty="0">
              <a:solidFill>
                <a:schemeClr val="bg1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Daten zur Ressourcenauslastung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Informationen zur Bewertung der Modelleffizienz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90488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Best Practice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00"/>
            <a:ext cx="1765465" cy="4536000"/>
          </a:xfrm>
          <a:prstGeom prst="rect">
            <a:avLst/>
          </a:prstGeom>
          <a:noFill/>
          <a:ln w="25400">
            <a:solidFill>
              <a:srgbClr val="3A9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Abgerundetes Rechteck 17"/>
          <p:cNvSpPr/>
          <p:nvPr/>
        </p:nvSpPr>
        <p:spPr>
          <a:xfrm>
            <a:off x="2949171" y="3795886"/>
            <a:ext cx="1694838" cy="288032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4869741" y="2286000"/>
            <a:ext cx="2006515" cy="1261082"/>
            <a:chOff x="4869742" y="2772984"/>
            <a:chExt cx="2006515" cy="1261082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097" y="2772984"/>
              <a:ext cx="1987160" cy="126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4869742" y="2772984"/>
              <a:ext cx="2006514" cy="1261082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869742" y="428836"/>
            <a:ext cx="4166754" cy="1693540"/>
            <a:chOff x="4956776" y="843558"/>
            <a:chExt cx="4166754" cy="169354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776" y="843558"/>
              <a:ext cx="4165302" cy="1693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hteck 22"/>
            <p:cNvSpPr/>
            <p:nvPr/>
          </p:nvSpPr>
          <p:spPr>
            <a:xfrm>
              <a:off x="4956776" y="843558"/>
              <a:ext cx="4166754" cy="1693540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733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-71791" y="-18000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Betriebs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93D7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sicherheit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Vorausschauende Wartung</a:t>
            </a: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Statistik -  Betrieb</a:t>
            </a:r>
            <a:endParaRPr lang="de-AT" sz="1400" b="1" dirty="0">
              <a:solidFill>
                <a:schemeClr val="bg1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bg1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Statistik - Modell</a:t>
            </a:r>
            <a:endParaRPr lang="de-AT" sz="1400" b="1" dirty="0">
              <a:solidFill>
                <a:schemeClr val="bg1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Best Practice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Mächtige Suchfunktion gestattet Formulierung von Abfragen zur Modellanalyse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Speicherung von Abfragen gestattet Routineanalysen zu </a:t>
            </a:r>
            <a:r>
              <a:rPr lang="de-DE" sz="1200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Q</a:t>
            </a: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ualität und Effizienz des Modells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Vordefinierte Abfragen vergleichen das Modell mit Best-Practice Empfehlungen des Herstellers</a:t>
            </a:r>
            <a:endParaRPr lang="de-DE" sz="1200" dirty="0">
              <a:solidFill>
                <a:srgbClr val="F0F0F0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00"/>
            <a:ext cx="1765465" cy="4536000"/>
          </a:xfrm>
          <a:prstGeom prst="rect">
            <a:avLst/>
          </a:prstGeom>
          <a:noFill/>
          <a:ln w="25400">
            <a:solidFill>
              <a:srgbClr val="3A9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33634"/>
            <a:ext cx="4248472" cy="42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bgerundetes Rechteck 17"/>
          <p:cNvSpPr/>
          <p:nvPr/>
        </p:nvSpPr>
        <p:spPr>
          <a:xfrm>
            <a:off x="4788024" y="51470"/>
            <a:ext cx="1944216" cy="576064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4812196" y="699542"/>
            <a:ext cx="3027613" cy="2565247"/>
            <a:chOff x="4812196" y="889249"/>
            <a:chExt cx="3072172" cy="260300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196" y="889249"/>
              <a:ext cx="3072172" cy="260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4812196" y="889249"/>
              <a:ext cx="3072172" cy="2603001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5220072" y="3321299"/>
            <a:ext cx="2856148" cy="1200782"/>
            <a:chOff x="4842217" y="3723878"/>
            <a:chExt cx="2517397" cy="105836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217" y="3723878"/>
              <a:ext cx="2517397" cy="1058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hteck 11"/>
            <p:cNvSpPr/>
            <p:nvPr/>
          </p:nvSpPr>
          <p:spPr>
            <a:xfrm>
              <a:off x="4842217" y="3723878"/>
              <a:ext cx="2517397" cy="1058364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6723685" y="1635645"/>
            <a:ext cx="2249358" cy="1969409"/>
            <a:chOff x="6732240" y="1635646"/>
            <a:chExt cx="2249358" cy="1969409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635646"/>
              <a:ext cx="2249358" cy="196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hteck 22"/>
            <p:cNvSpPr/>
            <p:nvPr/>
          </p:nvSpPr>
          <p:spPr>
            <a:xfrm>
              <a:off x="6732240" y="1635646"/>
              <a:ext cx="2232249" cy="1969409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42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Release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93D7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sicherheit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Sorgfältige Einsatzplanung</a:t>
            </a: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noProof="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Verwalten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Übersicht über Objekt-Modifikationen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Vergleiche von Modellen und Umgebungen  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Zusammenstellung der veränderten Objekte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noProof="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Planen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Ausführen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00"/>
            <a:ext cx="1765465" cy="4536000"/>
          </a:xfrm>
          <a:prstGeom prst="rect">
            <a:avLst/>
          </a:prstGeom>
          <a:noFill/>
          <a:ln w="25400">
            <a:solidFill>
              <a:srgbClr val="3A9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Abgerundetes Rechteck 17"/>
          <p:cNvSpPr/>
          <p:nvPr/>
        </p:nvSpPr>
        <p:spPr>
          <a:xfrm>
            <a:off x="2949171" y="4227934"/>
            <a:ext cx="1694838" cy="288032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932040" y="410396"/>
            <a:ext cx="3132281" cy="1441274"/>
            <a:chOff x="5796136" y="483518"/>
            <a:chExt cx="3132281" cy="144127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483518"/>
              <a:ext cx="3132281" cy="144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5796136" y="483518"/>
              <a:ext cx="3132281" cy="1441274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932040" y="2139702"/>
            <a:ext cx="3942108" cy="2017324"/>
            <a:chOff x="4932040" y="2285998"/>
            <a:chExt cx="3942108" cy="2017324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285999"/>
              <a:ext cx="3942108" cy="2017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hteck 22"/>
            <p:cNvSpPr/>
            <p:nvPr/>
          </p:nvSpPr>
          <p:spPr>
            <a:xfrm>
              <a:off x="4932040" y="2285998"/>
              <a:ext cx="3942108" cy="2017323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31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Release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93D7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sicherheit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Sorgfältige Einsatzplanung</a:t>
            </a: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noProof="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Verwalten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noProof="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Planen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Objekte für Einsatzpläne zusammenstellen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Einsatzpläne kommentieren, speichern und anpassen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Ausführen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90488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00"/>
            <a:ext cx="1765465" cy="4536000"/>
          </a:xfrm>
          <a:prstGeom prst="rect">
            <a:avLst/>
          </a:prstGeom>
          <a:noFill/>
          <a:ln w="25400">
            <a:solidFill>
              <a:srgbClr val="3A9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Abgerundetes Rechteck 17"/>
          <p:cNvSpPr/>
          <p:nvPr/>
        </p:nvSpPr>
        <p:spPr>
          <a:xfrm>
            <a:off x="2949171" y="4227934"/>
            <a:ext cx="1694838" cy="288032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4885234" y="267494"/>
            <a:ext cx="3995091" cy="2018506"/>
            <a:chOff x="4885234" y="267494"/>
            <a:chExt cx="3995091" cy="201850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234" y="267494"/>
              <a:ext cx="3948285" cy="201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hteck 12"/>
            <p:cNvSpPr/>
            <p:nvPr/>
          </p:nvSpPr>
          <p:spPr>
            <a:xfrm>
              <a:off x="4885234" y="267494"/>
              <a:ext cx="3995091" cy="2018506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4885234" y="2579819"/>
            <a:ext cx="3995091" cy="1648115"/>
            <a:chOff x="4885234" y="2427733"/>
            <a:chExt cx="3995091" cy="164811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234" y="2427733"/>
              <a:ext cx="3995091" cy="1648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4885234" y="2427734"/>
              <a:ext cx="3995091" cy="1648114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689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Release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93D7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sicherheit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Sorgfältige Einsatzplanung</a:t>
            </a: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noProof="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Verwalten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noProof="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Planen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Ausführen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Einsatzpläne exportieren, um den Software-Update zu koordinieren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Bei entsprechender Konfiguration werden die Objekte direkt im TM1-Server eingesetzt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Zugriff auf gespeicherte Einsatzpläne ermöglicht Berichte über Einsatz-Historie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90488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00"/>
            <a:ext cx="1765465" cy="4536000"/>
          </a:xfrm>
          <a:prstGeom prst="rect">
            <a:avLst/>
          </a:prstGeom>
          <a:noFill/>
          <a:ln w="25400">
            <a:solidFill>
              <a:srgbClr val="3A9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Abgerundetes Rechteck 17"/>
          <p:cNvSpPr/>
          <p:nvPr/>
        </p:nvSpPr>
        <p:spPr>
          <a:xfrm>
            <a:off x="2949171" y="4227934"/>
            <a:ext cx="1694838" cy="288032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788024" y="342899"/>
            <a:ext cx="4076546" cy="2012827"/>
            <a:chOff x="4788024" y="273173"/>
            <a:chExt cx="4076546" cy="2012827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73173"/>
              <a:ext cx="4076546" cy="201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hteck 16"/>
            <p:cNvSpPr/>
            <p:nvPr/>
          </p:nvSpPr>
          <p:spPr>
            <a:xfrm>
              <a:off x="4788024" y="273174"/>
              <a:ext cx="4076546" cy="2012826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788024" y="2656133"/>
            <a:ext cx="4076546" cy="1571801"/>
            <a:chOff x="4788024" y="2440109"/>
            <a:chExt cx="4076546" cy="1571801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440109"/>
              <a:ext cx="4076546" cy="157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hteck 18"/>
            <p:cNvSpPr/>
            <p:nvPr/>
          </p:nvSpPr>
          <p:spPr>
            <a:xfrm>
              <a:off x="4788024" y="2440109"/>
              <a:ext cx="4076546" cy="1571801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93D7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sicherheit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Gemeinsame Sprache für Anwender und Entwickler</a:t>
            </a: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Wissensdatenbank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Wikis – Gewusst wie</a:t>
            </a: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! -werden vom Team erstellt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Dynamische Informationen werden durch die mächtige Abfragefunktion ermöglicht 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Glossare für Business </a:t>
            </a:r>
            <a:r>
              <a:rPr lang="de-DE" sz="1200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und </a:t>
            </a: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Technik sind verfügbar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Einbindung externer </a:t>
            </a: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Dokumente und Weblinks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Training und Selbststudium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90488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90488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00"/>
            <a:ext cx="1765465" cy="4536000"/>
          </a:xfrm>
          <a:prstGeom prst="rect">
            <a:avLst/>
          </a:prstGeom>
          <a:noFill/>
          <a:ln w="25400">
            <a:solidFill>
              <a:srgbClr val="3A9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Abgerundetes Rechteck 17"/>
          <p:cNvSpPr/>
          <p:nvPr/>
        </p:nvSpPr>
        <p:spPr>
          <a:xfrm>
            <a:off x="2949171" y="2571750"/>
            <a:ext cx="1694838" cy="288032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4778554" y="1923678"/>
            <a:ext cx="2380165" cy="925389"/>
            <a:chOff x="4778554" y="2105244"/>
            <a:chExt cx="2361029" cy="91794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554" y="2105245"/>
              <a:ext cx="2361028" cy="91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hteck 12"/>
            <p:cNvSpPr/>
            <p:nvPr/>
          </p:nvSpPr>
          <p:spPr>
            <a:xfrm>
              <a:off x="4778555" y="2105244"/>
              <a:ext cx="2361028" cy="917949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4778554" y="219209"/>
            <a:ext cx="2308089" cy="1587187"/>
            <a:chOff x="4884266" y="219608"/>
            <a:chExt cx="2308089" cy="15871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66" y="219608"/>
              <a:ext cx="2308089" cy="158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4884266" y="219608"/>
              <a:ext cx="2308089" cy="1587187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4778554" y="2968608"/>
            <a:ext cx="3105815" cy="1187317"/>
            <a:chOff x="5104737" y="2357426"/>
            <a:chExt cx="3283687" cy="125531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737" y="2357427"/>
              <a:ext cx="3283687" cy="125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hteck 22"/>
            <p:cNvSpPr/>
            <p:nvPr/>
          </p:nvSpPr>
          <p:spPr>
            <a:xfrm>
              <a:off x="5104737" y="2357426"/>
              <a:ext cx="3283687" cy="1255315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6934222" y="714134"/>
            <a:ext cx="2102274" cy="1425568"/>
            <a:chOff x="7275624" y="992242"/>
            <a:chExt cx="1868376" cy="12669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625" y="992243"/>
              <a:ext cx="1868375" cy="1266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hteck 18"/>
            <p:cNvSpPr/>
            <p:nvPr/>
          </p:nvSpPr>
          <p:spPr>
            <a:xfrm>
              <a:off x="7275624" y="992242"/>
              <a:ext cx="1868375" cy="1266959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6656330" y="3147814"/>
            <a:ext cx="2380166" cy="1347315"/>
            <a:chOff x="4778553" y="3111076"/>
            <a:chExt cx="2097703" cy="118742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553" y="3111076"/>
              <a:ext cx="2097703" cy="958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553" y="4069724"/>
              <a:ext cx="2097703" cy="22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4778553" y="3111076"/>
              <a:ext cx="2097703" cy="1187424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104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93D7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sicherheit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Gemeinsame Sprache für Anwender und Entwickler</a:t>
            </a: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Wissensdatenbank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Training und Selbststudium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Eingebettete </a:t>
            </a: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Informationen fördern Verständnis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Kontextbezogene </a:t>
            </a: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Web-Links führen den Nutzer zu weiteren Ressourcen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Aktuelle TM1/PA Technische Dokumentation ist verfügbar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Sichten und Informationen für Anwender und Entwickler an einem Platz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90488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90488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00"/>
            <a:ext cx="1765465" cy="4536000"/>
          </a:xfrm>
          <a:prstGeom prst="rect">
            <a:avLst/>
          </a:prstGeom>
          <a:noFill/>
          <a:ln w="25400">
            <a:solidFill>
              <a:srgbClr val="3A9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Abgerundetes Rechteck 17"/>
          <p:cNvSpPr/>
          <p:nvPr/>
        </p:nvSpPr>
        <p:spPr>
          <a:xfrm>
            <a:off x="2949171" y="339502"/>
            <a:ext cx="1694838" cy="4176464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4932041" y="188264"/>
            <a:ext cx="2160240" cy="1052595"/>
            <a:chOff x="4932041" y="188264"/>
            <a:chExt cx="2160240" cy="105259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1" y="188264"/>
              <a:ext cx="2160240" cy="72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1" y="914189"/>
              <a:ext cx="2160240" cy="32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4932041" y="188264"/>
              <a:ext cx="2160240" cy="1052595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4932040" y="1481312"/>
            <a:ext cx="2238017" cy="2674614"/>
            <a:chOff x="5004047" y="1779662"/>
            <a:chExt cx="2238017" cy="267461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7" y="1779662"/>
              <a:ext cx="2238017" cy="2674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5004048" y="1779662"/>
              <a:ext cx="2238016" cy="2674614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6706782" y="1851670"/>
            <a:ext cx="1825658" cy="2593081"/>
            <a:chOff x="7380312" y="1376972"/>
            <a:chExt cx="1825658" cy="259308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376972"/>
              <a:ext cx="1825658" cy="2593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hteck 22"/>
            <p:cNvSpPr/>
            <p:nvPr/>
          </p:nvSpPr>
          <p:spPr>
            <a:xfrm>
              <a:off x="7380312" y="1376972"/>
              <a:ext cx="1825658" cy="2593081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7003441" y="339502"/>
            <a:ext cx="1889039" cy="1370353"/>
            <a:chOff x="7003441" y="339502"/>
            <a:chExt cx="1889039" cy="1370353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441" y="339502"/>
              <a:ext cx="1889039" cy="1370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7003441" y="340664"/>
              <a:ext cx="1889038" cy="1369191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29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Partnerschaft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A93D7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noProof="0" dirty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Panta Rhei unterstützt rund um </a:t>
            </a:r>
            <a:r>
              <a:rPr lang="de-DE" sz="1600" b="1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QUBEdocs</a:t>
            </a:r>
            <a:endParaRPr lang="de-AT" sz="1600" b="1" dirty="0">
              <a:solidFill>
                <a:srgbClr val="3A93D7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 smtClean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Die Partnerschaft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Erfahrung mit TM1/ PlanningAnalytics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Lokale QUBEdocs Kompetenz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Eigene Infrastruktur in Europa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F0F0F0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Optionen für die </a:t>
            </a:r>
            <a:r>
              <a:rPr lang="de-DE" sz="1400" b="1" dirty="0" smtClean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Implementierung</a:t>
            </a:r>
            <a:endParaRPr lang="de-AT" sz="1400" b="1" dirty="0">
              <a:solidFill>
                <a:schemeClr val="bg1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de-DE" sz="1200" dirty="0">
              <a:solidFill>
                <a:schemeClr val="bg1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de-DE" sz="1200" dirty="0">
              <a:solidFill>
                <a:srgbClr val="F0F0F0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230" y="3147814"/>
            <a:ext cx="2136927" cy="126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15816" y="88"/>
            <a:ext cx="6192688" cy="3296393"/>
          </a:xfrm>
          <a:prstGeom prst="rect">
            <a:avLst/>
          </a:prstGeom>
          <a:noFill/>
        </p:spPr>
        <p:txBody>
          <a:bodyPr vert="horz" lIns="360000" tIns="360000" rIns="360000" bIns="360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200" dirty="0" smtClean="0"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QUBEdocs wurde von TM1-Anwendern für TM1-Anwender entwickelt.</a:t>
            </a:r>
          </a:p>
          <a:p>
            <a:pPr>
              <a:lnSpc>
                <a:spcPct val="150000"/>
              </a:lnSpc>
            </a:pPr>
            <a:endParaRPr lang="de-DE" sz="800" dirty="0"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dirty="0" smtClean="0"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Das Team von Steffens PANTA RHEI mit seiner langjährigen Erfahrung auf den Gebieten TM1 und Planning Analytics hat das Potenzial dieser Lösung frühzeitig erkannt.</a:t>
            </a:r>
          </a:p>
          <a:p>
            <a:pPr>
              <a:lnSpc>
                <a:spcPct val="150000"/>
              </a:lnSpc>
            </a:pPr>
            <a:endParaRPr lang="de-DE" sz="800" dirty="0" smtClean="0"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dirty="0" smtClean="0"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In enger Zusammenarbeit mit den QUBEdocs-Teams in Neuseeland und den USA gelang es, lokale Kompetenz aufzubauen:</a:t>
            </a:r>
            <a:endParaRPr lang="en-US" sz="1200" dirty="0"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Detaillierte Kenntnis des Funktionsumfangs</a:t>
            </a:r>
            <a:endParaRPr lang="en-US" sz="1200" dirty="0"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Erfahrung in effizienter Installation und Anwendung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Betrieb einer eigenen Infrastruktur in Europa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15816" y="3147814"/>
            <a:ext cx="3168352" cy="1224136"/>
          </a:xfrm>
          <a:prstGeom prst="rect">
            <a:avLst/>
          </a:prstGeom>
          <a:noFill/>
        </p:spPr>
        <p:txBody>
          <a:bodyPr vert="horz" lIns="360000" tIns="360000" rIns="360000" bIns="360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b="0" dirty="0" smtClean="0"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Nutzen Sie diese Kompetenz, um das Potenzial von QUBEdocs für Ihr Unternehmen </a:t>
            </a:r>
            <a:r>
              <a:rPr lang="en-US" sz="1200" dirty="0" smtClean="0"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zu erschließen!</a:t>
            </a:r>
            <a:r>
              <a:rPr lang="en-US" sz="1200" b="0" dirty="0" smtClean="0"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 </a:t>
            </a:r>
            <a:endParaRPr lang="en-US" sz="1200" b="0" dirty="0"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508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Partnerschaft</a:t>
            </a:r>
          </a:p>
          <a:p>
            <a:pPr lvl="0">
              <a:defRPr/>
            </a:pPr>
            <a:r>
              <a:rPr lang="de-DE" sz="1600" b="1" dirty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Panta Rhei unterstützt rund um </a:t>
            </a:r>
            <a:r>
              <a:rPr lang="de-DE" sz="1600" b="1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QUBEdocs</a:t>
            </a:r>
            <a:endParaRPr lang="de-AT" sz="1600" b="1" dirty="0">
              <a:solidFill>
                <a:srgbClr val="3A93D7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>
              <a:defRPr/>
            </a:pPr>
            <a:endParaRPr lang="de-AT" sz="1600" b="1" dirty="0">
              <a:solidFill>
                <a:srgbClr val="F0F0F0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Die </a:t>
            </a:r>
            <a:r>
              <a:rPr lang="de-DE" sz="1400" b="1" dirty="0" smtClean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Partnerschaft</a:t>
            </a:r>
            <a:endParaRPr lang="de-DE" sz="1200" dirty="0">
              <a:solidFill>
                <a:srgbClr val="F0F0F0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F0F0F0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Optionen für die </a:t>
            </a:r>
            <a:r>
              <a:rPr lang="de-DE" sz="1400" b="1" dirty="0" smtClean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Implementierung</a:t>
            </a:r>
          </a:p>
          <a:p>
            <a:pPr lvl="0">
              <a:lnSpc>
                <a:spcPct val="120000"/>
              </a:lnSpc>
              <a:defRPr/>
            </a:pPr>
            <a:endParaRPr lang="de-AT" sz="1400" b="1" dirty="0">
              <a:solidFill>
                <a:schemeClr val="bg1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90488" lvl="1">
              <a:lnSpc>
                <a:spcPct val="100000"/>
              </a:lnSpc>
            </a:pPr>
            <a:r>
              <a:rPr lang="de-DE" sz="1200" b="1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Offline Analyse Service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Snapshots bei Bedarf </a:t>
            </a:r>
            <a:r>
              <a:rPr lang="de-DE" sz="1200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oder nach Terminplan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Eine Datei </a:t>
            </a:r>
            <a:r>
              <a:rPr lang="de-DE" sz="1200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im HTML </a:t>
            </a: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Format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Basis-Funktionsumfang: Deckt den wesentlichen Dokumentationsbedarf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Generiert in QUBEdocs Cloud oder PantaRhei Lokal in Österreich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90488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90488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xmlns="" id="{16056C8A-9DA8-4946-954F-A81B2FCEEF57}"/>
              </a:ext>
            </a:extLst>
          </p:cNvPr>
          <p:cNvSpPr>
            <a:spLocks/>
          </p:cNvSpPr>
          <p:nvPr/>
        </p:nvSpPr>
        <p:spPr>
          <a:xfrm>
            <a:off x="3059831" y="1905364"/>
            <a:ext cx="2219601" cy="2250562"/>
          </a:xfrm>
          <a:prstGeom prst="rect">
            <a:avLst/>
          </a:prstGeom>
          <a:solidFill>
            <a:srgbClr val="0099CC"/>
          </a:solidFill>
          <a:ln w="25400" cap="flat" cmpd="sng" algn="ctr">
            <a:solidFill>
              <a:srgbClr val="333399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7" name="Inhaltsplatzhalter 2"/>
          <p:cNvSpPr txBox="1">
            <a:spLocks/>
          </p:cNvSpPr>
          <p:nvPr/>
        </p:nvSpPr>
        <p:spPr bwMode="auto">
          <a:xfrm>
            <a:off x="3160994" y="555526"/>
            <a:ext cx="306719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Bereitstellung einer Offline-Dokumentation auf Basis eines Metadaten-Auszuges (Snapshot)</a:t>
            </a: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9" name="Textfeld 58">
            <a:extLst>
              <a:ext uri="{FF2B5EF4-FFF2-40B4-BE49-F238E27FC236}">
                <a16:creationId xmlns:a16="http://schemas.microsoft.com/office/drawing/2014/main" xmlns="" id="{81927A37-83A0-4991-8EA5-92DB5E31B338}"/>
              </a:ext>
            </a:extLst>
          </p:cNvPr>
          <p:cNvSpPr txBox="1"/>
          <p:nvPr/>
        </p:nvSpPr>
        <p:spPr>
          <a:xfrm>
            <a:off x="3059831" y="4149898"/>
            <a:ext cx="2230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sz="12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USA</a:t>
            </a:r>
            <a:r>
              <a:rPr lang="de-AT" sz="1200" dirty="0">
                <a:solidFill>
                  <a:srgbClr val="000000"/>
                </a:solidFill>
                <a:latin typeface="Arial" charset="0"/>
              </a:rPr>
              <a:t>                   </a:t>
            </a:r>
            <a:r>
              <a:rPr lang="de-AT" sz="12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Austria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4180787" y="2066533"/>
            <a:ext cx="1077993" cy="940264"/>
            <a:chOff x="4845447" y="331424"/>
            <a:chExt cx="1077993" cy="940264"/>
          </a:xfrm>
        </p:grpSpPr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xmlns="" id="{45587B37-0567-44A4-B38F-4606B5C2FCD2}"/>
                </a:ext>
              </a:extLst>
            </p:cNvPr>
            <p:cNvSpPr/>
            <p:nvPr/>
          </p:nvSpPr>
          <p:spPr>
            <a:xfrm>
              <a:off x="4877301" y="331424"/>
              <a:ext cx="1005986" cy="940264"/>
            </a:xfrm>
            <a:prstGeom prst="rect">
              <a:avLst/>
            </a:prstGeom>
            <a:gradFill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</a:gradFill>
            <a:ln w="25400" cap="flat" cmpd="sng" algn="ctr">
              <a:solidFill>
                <a:srgbClr val="33339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" name="Textfeld 61"/>
            <p:cNvSpPr txBox="1"/>
            <p:nvPr/>
          </p:nvSpPr>
          <p:spPr>
            <a:xfrm>
              <a:off x="4885601" y="331424"/>
              <a:ext cx="997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QUBEdocs Lokal</a:t>
              </a:r>
            </a:p>
          </p:txBody>
        </p:sp>
        <p:sp>
          <p:nvSpPr>
            <p:cNvPr id="98" name="Textfeld 62"/>
            <p:cNvSpPr txBox="1"/>
            <p:nvPr/>
          </p:nvSpPr>
          <p:spPr>
            <a:xfrm>
              <a:off x="4845447" y="955283"/>
              <a:ext cx="10779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PANTA RHEI</a:t>
              </a:r>
              <a:endParaRPr kumimoji="0" lang="de-AT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91" name="Rechteck 90">
            <a:extLst>
              <a:ext uri="{FF2B5EF4-FFF2-40B4-BE49-F238E27FC236}">
                <a16:creationId xmlns:a16="http://schemas.microsoft.com/office/drawing/2014/main" xmlns="" id="{16056C8A-9DA8-4946-954F-A81B2FCEEF57}"/>
              </a:ext>
            </a:extLst>
          </p:cNvPr>
          <p:cNvSpPr>
            <a:spLocks noChangeAspect="1"/>
          </p:cNvSpPr>
          <p:nvPr/>
        </p:nvSpPr>
        <p:spPr>
          <a:xfrm>
            <a:off x="3120993" y="2072506"/>
            <a:ext cx="1005986" cy="739722"/>
          </a:xfrm>
          <a:prstGeom prst="rect">
            <a:avLst/>
          </a:prstGeom>
          <a:solidFill>
            <a:srgbClr val="0099CC"/>
          </a:solidFill>
          <a:ln w="25400" cap="flat" cmpd="sng" algn="ctr">
            <a:solidFill>
              <a:srgbClr val="333399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QUBEdocs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Cloud</a:t>
            </a:r>
          </a:p>
        </p:txBody>
      </p:sp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6378951" y="608160"/>
            <a:ext cx="2475363" cy="3545219"/>
            <a:chOff x="6163370" y="549531"/>
            <a:chExt cx="3312368" cy="4743981"/>
          </a:xfrm>
        </p:grpSpPr>
        <p:sp>
          <p:nvSpPr>
            <p:cNvPr id="71" name="Cube 3">
              <a:extLst>
                <a:ext uri="{FF2B5EF4-FFF2-40B4-BE49-F238E27FC236}">
                  <a16:creationId xmlns:a16="http://schemas.microsoft.com/office/drawing/2014/main" xmlns="" id="{11F4E289-E5F2-4CC2-ADB8-F7CBBB7A47A2}"/>
                </a:ext>
              </a:extLst>
            </p:cNvPr>
            <p:cNvSpPr/>
            <p:nvPr/>
          </p:nvSpPr>
          <p:spPr>
            <a:xfrm>
              <a:off x="8035577" y="1780782"/>
              <a:ext cx="1138571" cy="1152127"/>
            </a:xfrm>
            <a:prstGeom prst="cube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TM1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Server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Instanz</a:t>
              </a:r>
            </a:p>
          </p:txBody>
        </p:sp>
        <p:sp>
          <p:nvSpPr>
            <p:cNvPr id="72" name="Zylinder 71">
              <a:extLst>
                <a:ext uri="{FF2B5EF4-FFF2-40B4-BE49-F238E27FC236}">
                  <a16:creationId xmlns:a16="http://schemas.microsoft.com/office/drawing/2014/main" xmlns="" id="{2ACF39FD-4C87-45F8-B0B0-A059BB45DFEC}"/>
                </a:ext>
              </a:extLst>
            </p:cNvPr>
            <p:cNvSpPr/>
            <p:nvPr/>
          </p:nvSpPr>
          <p:spPr>
            <a:xfrm>
              <a:off x="6368545" y="1701659"/>
              <a:ext cx="941033" cy="1167413"/>
            </a:xfrm>
            <a:prstGeom prst="can">
              <a:avLst/>
            </a:prstGeom>
            <a:solidFill>
              <a:srgbClr val="0099CC"/>
            </a:solidFill>
            <a:ln w="25400" cap="flat" cmpd="sng" algn="ctr">
              <a:solidFill>
                <a:srgbClr val="33339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QUBE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docs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Analyse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Paket</a:t>
              </a:r>
            </a:p>
          </p:txBody>
        </p:sp>
        <p:sp>
          <p:nvSpPr>
            <p:cNvPr id="73" name="Zylinder 72">
              <a:extLst>
                <a:ext uri="{FF2B5EF4-FFF2-40B4-BE49-F238E27FC236}">
                  <a16:creationId xmlns:a16="http://schemas.microsoft.com/office/drawing/2014/main" xmlns="" id="{7DD5FC2B-5B66-42ED-87B4-E0B57558E54C}"/>
                </a:ext>
              </a:extLst>
            </p:cNvPr>
            <p:cNvSpPr/>
            <p:nvPr/>
          </p:nvSpPr>
          <p:spPr>
            <a:xfrm>
              <a:off x="6368545" y="2997804"/>
              <a:ext cx="935485" cy="1071784"/>
            </a:xfrm>
            <a:prstGeom prst="can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Meta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Daten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Paket</a:t>
              </a:r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xmlns="" id="{45587B37-0567-44A4-B38F-4606B5C2FCD2}"/>
                </a:ext>
              </a:extLst>
            </p:cNvPr>
            <p:cNvSpPr/>
            <p:nvPr/>
          </p:nvSpPr>
          <p:spPr>
            <a:xfrm>
              <a:off x="6163370" y="549531"/>
              <a:ext cx="3312368" cy="4743981"/>
            </a:xfrm>
            <a:prstGeom prst="rect">
              <a:avLst/>
            </a:prstGeom>
            <a:noFill/>
            <a:ln w="25400" cap="flat" cmpd="sng" algn="ctr">
              <a:solidFill>
                <a:srgbClr val="808080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7" name="Gebogener Pfeil 76"/>
            <p:cNvSpPr/>
            <p:nvPr/>
          </p:nvSpPr>
          <p:spPr>
            <a:xfrm>
              <a:off x="7309578" y="1189063"/>
              <a:ext cx="1019951" cy="1152128"/>
            </a:xfrm>
            <a:prstGeom prst="circularArrow">
              <a:avLst/>
            </a:prstGeom>
            <a:solidFill>
              <a:srgbClr val="BBC17F"/>
            </a:solidFill>
            <a:ln w="25400" cap="flat" cmpd="sng" algn="ctr">
              <a:solidFill>
                <a:srgbClr val="BBC17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8" name="Textfeld 47"/>
            <p:cNvSpPr txBox="1"/>
            <p:nvPr/>
          </p:nvSpPr>
          <p:spPr>
            <a:xfrm>
              <a:off x="7819552" y="709739"/>
              <a:ext cx="1514545" cy="576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2. Analyse </a:t>
              </a:r>
              <a:r>
                <a:rPr lang="de-AT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konfigurieren</a:t>
              </a:r>
              <a:endParaRPr lang="de-DE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79" name="Gebogener Pfeil 78"/>
            <p:cNvSpPr/>
            <p:nvPr/>
          </p:nvSpPr>
          <p:spPr>
            <a:xfrm flipH="1" flipV="1">
              <a:off x="7375666" y="2719286"/>
              <a:ext cx="1019951" cy="1152128"/>
            </a:xfrm>
            <a:prstGeom prst="circularArrow">
              <a:avLst/>
            </a:prstGeom>
            <a:solidFill>
              <a:srgbClr val="BBC17F"/>
            </a:solidFill>
            <a:ln w="25400" cap="flat" cmpd="sng" algn="ctr">
              <a:solidFill>
                <a:srgbClr val="BBC17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0" name="Textfeld 49"/>
            <p:cNvSpPr txBox="1"/>
            <p:nvPr/>
          </p:nvSpPr>
          <p:spPr>
            <a:xfrm>
              <a:off x="7937320" y="3759231"/>
              <a:ext cx="1538418" cy="576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3. Metadaten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AT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 extrahieren</a:t>
              </a:r>
              <a:endParaRPr lang="de-DE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84" name="Abgerundetes Rechteck 83"/>
            <p:cNvSpPr/>
            <p:nvPr/>
          </p:nvSpPr>
          <p:spPr>
            <a:xfrm>
              <a:off x="6235376" y="635065"/>
              <a:ext cx="978881" cy="346514"/>
            </a:xfrm>
            <a:prstGeom prst="roundRect">
              <a:avLst/>
            </a:prstGeom>
            <a:solidFill>
              <a:srgbClr val="800000"/>
            </a:solidFill>
            <a:ln w="25400" cap="flat" cmpd="sng" algn="ctr">
              <a:solidFill>
                <a:srgbClr val="BBC17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Kunde</a:t>
              </a:r>
              <a:endParaRPr kumimoji="0" lang="de-AT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93" name="Flussdiagramm: Dokument 92"/>
            <p:cNvSpPr/>
            <p:nvPr/>
          </p:nvSpPr>
          <p:spPr>
            <a:xfrm>
              <a:off x="6368545" y="4477080"/>
              <a:ext cx="1490322" cy="748480"/>
            </a:xfrm>
            <a:prstGeom prst="flowChartDocument">
              <a:avLst/>
            </a:prstGeom>
            <a:solidFill>
              <a:srgbClr val="800000"/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Offline-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Dokumentation</a:t>
              </a:r>
              <a:endParaRPr kumimoji="0" lang="de-AT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248174" y="1635646"/>
            <a:ext cx="1170513" cy="2376264"/>
            <a:chOff x="5104158" y="1635646"/>
            <a:chExt cx="1170513" cy="2376264"/>
          </a:xfrm>
        </p:grpSpPr>
        <p:sp>
          <p:nvSpPr>
            <p:cNvPr id="76" name="Textfeld 45"/>
            <p:cNvSpPr txBox="1"/>
            <p:nvPr/>
          </p:nvSpPr>
          <p:spPr>
            <a:xfrm>
              <a:off x="5146638" y="1635646"/>
              <a:ext cx="11192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1. QUBEdocs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AT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 Installieren</a:t>
              </a:r>
              <a:endParaRPr lang="de-DE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81" name="Textfeld 50"/>
            <p:cNvSpPr txBox="1"/>
            <p:nvPr/>
          </p:nvSpPr>
          <p:spPr>
            <a:xfrm>
              <a:off x="5135417" y="2442367"/>
              <a:ext cx="11384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4. Modell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 analysieren</a:t>
              </a:r>
            </a:p>
          </p:txBody>
        </p:sp>
        <p:sp>
          <p:nvSpPr>
            <p:cNvPr id="83" name="Textfeld 52"/>
            <p:cNvSpPr txBox="1"/>
            <p:nvPr/>
          </p:nvSpPr>
          <p:spPr>
            <a:xfrm>
              <a:off x="5104158" y="3249088"/>
              <a:ext cx="11705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5. HTML Paket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 liefern</a:t>
              </a:r>
            </a:p>
          </p:txBody>
        </p:sp>
        <p:sp>
          <p:nvSpPr>
            <p:cNvPr id="85" name="Pfeil nach rechts 84"/>
            <p:cNvSpPr/>
            <p:nvPr/>
          </p:nvSpPr>
          <p:spPr>
            <a:xfrm>
              <a:off x="5235988" y="2110434"/>
              <a:ext cx="860367" cy="288032"/>
            </a:xfrm>
            <a:prstGeom prst="rightArrow">
              <a:avLst/>
            </a:prstGeom>
            <a:solidFill>
              <a:srgbClr val="BBC17F"/>
            </a:solidFill>
            <a:ln w="25400" cap="flat" cmpd="sng" algn="ctr">
              <a:solidFill>
                <a:srgbClr val="BBC17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Pfeil nach rechts 33"/>
            <p:cNvSpPr/>
            <p:nvPr/>
          </p:nvSpPr>
          <p:spPr>
            <a:xfrm flipH="1">
              <a:off x="5235988" y="2917155"/>
              <a:ext cx="860367" cy="288032"/>
            </a:xfrm>
            <a:prstGeom prst="rightArrow">
              <a:avLst/>
            </a:prstGeom>
            <a:solidFill>
              <a:srgbClr val="BBC17F"/>
            </a:solidFill>
            <a:ln w="25400" cap="flat" cmpd="sng" algn="ctr">
              <a:solidFill>
                <a:srgbClr val="BBC17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Pfeil nach rechts 34"/>
            <p:cNvSpPr/>
            <p:nvPr/>
          </p:nvSpPr>
          <p:spPr>
            <a:xfrm>
              <a:off x="5235987" y="3723878"/>
              <a:ext cx="860367" cy="288032"/>
            </a:xfrm>
            <a:prstGeom prst="rightArrow">
              <a:avLst/>
            </a:prstGeom>
            <a:solidFill>
              <a:srgbClr val="BBC17F"/>
            </a:solidFill>
            <a:ln w="25400" cap="flat" cmpd="sng" algn="ctr">
              <a:solidFill>
                <a:srgbClr val="BBC17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433" y="4176109"/>
            <a:ext cx="392493" cy="21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77342"/>
            <a:ext cx="313663" cy="21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11"/>
          <p:cNvCxnSpPr>
            <a:stCxn id="70" idx="0"/>
            <a:endCxn id="89" idx="2"/>
          </p:cNvCxnSpPr>
          <p:nvPr/>
        </p:nvCxnSpPr>
        <p:spPr>
          <a:xfrm>
            <a:off x="4169632" y="1905364"/>
            <a:ext cx="5611" cy="252153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hteck 93">
            <a:extLst>
              <a:ext uri="{FF2B5EF4-FFF2-40B4-BE49-F238E27FC236}">
                <a16:creationId xmlns:a16="http://schemas.microsoft.com/office/drawing/2014/main" xmlns="" id="{16056C8A-9DA8-4946-954F-A81B2FCEEF57}"/>
              </a:ext>
            </a:extLst>
          </p:cNvPr>
          <p:cNvSpPr/>
          <p:nvPr/>
        </p:nvSpPr>
        <p:spPr>
          <a:xfrm>
            <a:off x="3131840" y="3579862"/>
            <a:ext cx="2027690" cy="481422"/>
          </a:xfrm>
          <a:prstGeom prst="rect">
            <a:avLst/>
          </a:prstGeom>
          <a:solidFill>
            <a:srgbClr val="0099CC"/>
          </a:solidFill>
          <a:ln w="25400" cap="flat" cmpd="sng" algn="ctr">
            <a:solidFill>
              <a:srgbClr val="333399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QUBEdocs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Plattform</a:t>
            </a:r>
          </a:p>
        </p:txBody>
      </p:sp>
      <p:pic>
        <p:nvPicPr>
          <p:cNvPr id="95" name="Grafik 94">
            <a:extLst>
              <a:ext uri="{FF2B5EF4-FFF2-40B4-BE49-F238E27FC236}">
                <a16:creationId xmlns:a16="http://schemas.microsoft.com/office/drawing/2014/main" xmlns="" id="{21D75705-E3E2-4994-84B3-F90C4E8EE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744" y="3723878"/>
            <a:ext cx="948208" cy="25353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3499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" y="-8925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3588" y="454216"/>
            <a:ext cx="7416824" cy="3845726"/>
          </a:xfrm>
          <a:prstGeom prst="rect">
            <a:avLst/>
          </a:prstGeom>
          <a:solidFill>
            <a:srgbClr val="39384A">
              <a:alpha val="90000"/>
            </a:srgbClr>
          </a:solidFill>
        </p:spPr>
        <p:txBody>
          <a:bodyPr vert="horz" lIns="360000" tIns="360000" rIns="360000" bIns="360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Was kann QUBEdocs?</a:t>
            </a:r>
          </a:p>
          <a:p>
            <a:pPr>
              <a:lnSpc>
                <a:spcPct val="150000"/>
              </a:lnSpc>
            </a:pPr>
            <a:r>
              <a:rPr lang="de-DE" sz="120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Dokumentiert</a:t>
            </a:r>
            <a:r>
              <a:rPr lang="en-US" sz="120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, analysiert und administriert Ihre TM1-Anwendung in einem neuen Kontext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Revisionssicherheit – Dokumentation auf Knopfdruck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Ausfallsicherheit – Intelligente Fehleranalyse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Betriebssicherheit – Vorausschauende Wartung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Releasesicherheit – Sorgfältige Einsatzplanung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Teamsicherheit – Gemeinsame Sprache für Anwender und Entwickler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Wie funktioniert’s?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Einsatzvarianten von QUBEdocs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QUBEdocs Partner Steffens PantaRhei unterstützt die Einführung </a:t>
            </a:r>
            <a:endParaRPr lang="en-US" sz="1400" dirty="0">
              <a:solidFill>
                <a:schemeClr val="bg1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7127" y="5827"/>
            <a:ext cx="8289745" cy="333675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3A93D7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QUBEdocs – Von TM1 Anwendern für TM1 Anwender entwickelt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415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>
            <a:extLst>
              <a:ext uri="{FF2B5EF4-FFF2-40B4-BE49-F238E27FC236}">
                <a16:creationId xmlns:a16="http://schemas.microsoft.com/office/drawing/2014/main" xmlns="" id="{16056C8A-9DA8-4946-954F-A81B2FCEEF57}"/>
              </a:ext>
            </a:extLst>
          </p:cNvPr>
          <p:cNvSpPr>
            <a:spLocks/>
          </p:cNvSpPr>
          <p:nvPr/>
        </p:nvSpPr>
        <p:spPr>
          <a:xfrm>
            <a:off x="3028052" y="1837326"/>
            <a:ext cx="2219601" cy="2304837"/>
          </a:xfrm>
          <a:prstGeom prst="rect">
            <a:avLst/>
          </a:prstGeom>
          <a:solidFill>
            <a:srgbClr val="0099CC"/>
          </a:solidFill>
          <a:ln w="25400" cap="flat" cmpd="sng" algn="ctr">
            <a:solidFill>
              <a:srgbClr val="333399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7" name="Inhaltsplatzhalter 2"/>
          <p:cNvSpPr txBox="1">
            <a:spLocks/>
          </p:cNvSpPr>
          <p:nvPr/>
        </p:nvSpPr>
        <p:spPr bwMode="auto">
          <a:xfrm>
            <a:off x="3059832" y="567998"/>
            <a:ext cx="3191864" cy="99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lang="de-DE" sz="1400" kern="0" dirty="0">
                <a:solidFill>
                  <a:srgbClr val="8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Aufbau eines Dokumentations- services auf Basis regelmäßiger Metadatenauszüge (Cloud oder PantaRhei Infrastruktur)</a:t>
            </a:r>
            <a:endParaRPr lang="de-AT" sz="1400" kern="0" dirty="0">
              <a:solidFill>
                <a:srgbClr val="8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9" name="Textfeld 58">
            <a:extLst>
              <a:ext uri="{FF2B5EF4-FFF2-40B4-BE49-F238E27FC236}">
                <a16:creationId xmlns:a16="http://schemas.microsoft.com/office/drawing/2014/main" xmlns="" id="{81927A37-83A0-4991-8EA5-92DB5E31B338}"/>
              </a:ext>
            </a:extLst>
          </p:cNvPr>
          <p:cNvSpPr txBox="1"/>
          <p:nvPr/>
        </p:nvSpPr>
        <p:spPr>
          <a:xfrm>
            <a:off x="3028052" y="4136136"/>
            <a:ext cx="2230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USA</a:t>
            </a:r>
            <a:r>
              <a:rPr lang="de-AT" sz="1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AT" sz="1200" dirty="0">
                <a:solidFill>
                  <a:srgbClr val="000000"/>
                </a:solidFill>
                <a:latin typeface="Arial" charset="0"/>
              </a:rPr>
              <a:t>                  </a:t>
            </a:r>
            <a:r>
              <a:rPr lang="de-AT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Austria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4149008" y="1909916"/>
            <a:ext cx="1077993" cy="940264"/>
            <a:chOff x="4845447" y="331424"/>
            <a:chExt cx="1077993" cy="940264"/>
          </a:xfrm>
        </p:grpSpPr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xmlns="" id="{45587B37-0567-44A4-B38F-4606B5C2FCD2}"/>
                </a:ext>
              </a:extLst>
            </p:cNvPr>
            <p:cNvSpPr/>
            <p:nvPr/>
          </p:nvSpPr>
          <p:spPr>
            <a:xfrm>
              <a:off x="4877301" y="331424"/>
              <a:ext cx="1005986" cy="940264"/>
            </a:xfrm>
            <a:prstGeom prst="rect">
              <a:avLst/>
            </a:prstGeom>
            <a:gradFill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</a:gradFill>
            <a:ln w="25400" cap="flat" cmpd="sng" algn="ctr">
              <a:solidFill>
                <a:srgbClr val="33339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" name="Textfeld 61"/>
            <p:cNvSpPr txBox="1"/>
            <p:nvPr/>
          </p:nvSpPr>
          <p:spPr>
            <a:xfrm>
              <a:off x="4885601" y="331424"/>
              <a:ext cx="997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QUBEdocs Lokal</a:t>
              </a:r>
            </a:p>
          </p:txBody>
        </p:sp>
        <p:sp>
          <p:nvSpPr>
            <p:cNvPr id="98" name="Textfeld 62"/>
            <p:cNvSpPr txBox="1"/>
            <p:nvPr/>
          </p:nvSpPr>
          <p:spPr>
            <a:xfrm>
              <a:off x="4845447" y="955283"/>
              <a:ext cx="10779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PANTA RHEI</a:t>
              </a:r>
              <a:endParaRPr kumimoji="0" lang="de-AT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91" name="Rechteck 90">
            <a:extLst>
              <a:ext uri="{FF2B5EF4-FFF2-40B4-BE49-F238E27FC236}">
                <a16:creationId xmlns:a16="http://schemas.microsoft.com/office/drawing/2014/main" xmlns="" id="{16056C8A-9DA8-4946-954F-A81B2FCEEF57}"/>
              </a:ext>
            </a:extLst>
          </p:cNvPr>
          <p:cNvSpPr>
            <a:spLocks noChangeAspect="1"/>
          </p:cNvSpPr>
          <p:nvPr/>
        </p:nvSpPr>
        <p:spPr>
          <a:xfrm>
            <a:off x="3098662" y="1909916"/>
            <a:ext cx="1005986" cy="739722"/>
          </a:xfrm>
          <a:prstGeom prst="rect">
            <a:avLst/>
          </a:prstGeom>
          <a:solidFill>
            <a:srgbClr val="0099CC"/>
          </a:solidFill>
          <a:ln w="25400" cap="flat" cmpd="sng" algn="ctr">
            <a:solidFill>
              <a:srgbClr val="333399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QUBEdocs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Cloud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6401435" y="608160"/>
            <a:ext cx="2475363" cy="3545219"/>
            <a:chOff x="6378950" y="608160"/>
            <a:chExt cx="2475363" cy="3545219"/>
          </a:xfrm>
        </p:grpSpPr>
        <p:sp>
          <p:nvSpPr>
            <p:cNvPr id="71" name="Cube 3">
              <a:extLst>
                <a:ext uri="{FF2B5EF4-FFF2-40B4-BE49-F238E27FC236}">
                  <a16:creationId xmlns:a16="http://schemas.microsoft.com/office/drawing/2014/main" xmlns="" id="{11F4E289-E5F2-4CC2-ADB8-F7CBBB7A47A2}"/>
                </a:ext>
              </a:extLst>
            </p:cNvPr>
            <p:cNvSpPr/>
            <p:nvPr/>
          </p:nvSpPr>
          <p:spPr>
            <a:xfrm>
              <a:off x="7778067" y="1528285"/>
              <a:ext cx="850864" cy="860995"/>
            </a:xfrm>
            <a:prstGeom prst="cube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TM1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Server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Instanz</a:t>
              </a:r>
            </a:p>
          </p:txBody>
        </p:sp>
        <p:sp>
          <p:nvSpPr>
            <p:cNvPr id="72" name="Zylinder 71">
              <a:extLst>
                <a:ext uri="{FF2B5EF4-FFF2-40B4-BE49-F238E27FC236}">
                  <a16:creationId xmlns:a16="http://schemas.microsoft.com/office/drawing/2014/main" xmlns="" id="{2ACF39FD-4C87-45F8-B0B0-A059BB45DFEC}"/>
                </a:ext>
              </a:extLst>
            </p:cNvPr>
            <p:cNvSpPr/>
            <p:nvPr/>
          </p:nvSpPr>
          <p:spPr>
            <a:xfrm>
              <a:off x="6532279" y="1469155"/>
              <a:ext cx="703243" cy="872418"/>
            </a:xfrm>
            <a:prstGeom prst="can">
              <a:avLst/>
            </a:prstGeom>
            <a:solidFill>
              <a:srgbClr val="0099CC"/>
            </a:solidFill>
            <a:ln w="25400" cap="flat" cmpd="sng" algn="ctr">
              <a:solidFill>
                <a:srgbClr val="33339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QUBE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docs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Analyse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Paket</a:t>
              </a:r>
            </a:p>
          </p:txBody>
        </p:sp>
        <p:sp>
          <p:nvSpPr>
            <p:cNvPr id="73" name="Zylinder 72">
              <a:extLst>
                <a:ext uri="{FF2B5EF4-FFF2-40B4-BE49-F238E27FC236}">
                  <a16:creationId xmlns:a16="http://schemas.microsoft.com/office/drawing/2014/main" xmlns="" id="{7DD5FC2B-5B66-42ED-87B4-E0B57558E54C}"/>
                </a:ext>
              </a:extLst>
            </p:cNvPr>
            <p:cNvSpPr/>
            <p:nvPr/>
          </p:nvSpPr>
          <p:spPr>
            <a:xfrm>
              <a:off x="6532279" y="2437776"/>
              <a:ext cx="699096" cy="800954"/>
            </a:xfrm>
            <a:prstGeom prst="can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Meta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Daten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Paket</a:t>
              </a:r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xmlns="" id="{45587B37-0567-44A4-B38F-4606B5C2FCD2}"/>
                </a:ext>
              </a:extLst>
            </p:cNvPr>
            <p:cNvSpPr/>
            <p:nvPr/>
          </p:nvSpPr>
          <p:spPr>
            <a:xfrm>
              <a:off x="6378950" y="608160"/>
              <a:ext cx="2475363" cy="3545219"/>
            </a:xfrm>
            <a:prstGeom prst="rect">
              <a:avLst/>
            </a:prstGeom>
            <a:noFill/>
            <a:ln w="25400" cap="flat" cmpd="sng" algn="ctr">
              <a:solidFill>
                <a:srgbClr val="808080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7" name="Gebogener Pfeil 76"/>
            <p:cNvSpPr/>
            <p:nvPr/>
          </p:nvSpPr>
          <p:spPr>
            <a:xfrm>
              <a:off x="7235522" y="1086088"/>
              <a:ext cx="762219" cy="860995"/>
            </a:xfrm>
            <a:prstGeom prst="circularArrow">
              <a:avLst/>
            </a:prstGeom>
            <a:solidFill>
              <a:srgbClr val="BBC17F"/>
            </a:solidFill>
            <a:ln w="25400" cap="flat" cmpd="sng" algn="ctr">
              <a:solidFill>
                <a:srgbClr val="BBC17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8" name="Textfeld 47"/>
            <p:cNvSpPr txBox="1"/>
            <p:nvPr/>
          </p:nvSpPr>
          <p:spPr>
            <a:xfrm>
              <a:off x="7616630" y="727885"/>
              <a:ext cx="11318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2. Analyse </a:t>
              </a:r>
              <a:r>
                <a:rPr lang="de-AT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konfigurieren</a:t>
              </a:r>
              <a:endParaRPr lang="de-DE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79" name="Gebogener Pfeil 78"/>
            <p:cNvSpPr/>
            <p:nvPr/>
          </p:nvSpPr>
          <p:spPr>
            <a:xfrm flipH="1" flipV="1">
              <a:off x="7284910" y="2229637"/>
              <a:ext cx="762219" cy="860995"/>
            </a:xfrm>
            <a:prstGeom prst="circularArrow">
              <a:avLst/>
            </a:prstGeom>
            <a:solidFill>
              <a:srgbClr val="BBC17F"/>
            </a:solidFill>
            <a:ln w="25400" cap="flat" cmpd="sng" algn="ctr">
              <a:solidFill>
                <a:srgbClr val="BBC17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0" name="Textfeld 49"/>
            <p:cNvSpPr txBox="1"/>
            <p:nvPr/>
          </p:nvSpPr>
          <p:spPr>
            <a:xfrm>
              <a:off x="7704639" y="3023286"/>
              <a:ext cx="114967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3. Metadaten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AT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 extrahieren</a:t>
              </a:r>
              <a:endParaRPr lang="de-DE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84" name="Abgerundetes Rechteck 83"/>
            <p:cNvSpPr/>
            <p:nvPr/>
          </p:nvSpPr>
          <p:spPr>
            <a:xfrm>
              <a:off x="6432761" y="672080"/>
              <a:ext cx="731527" cy="258953"/>
            </a:xfrm>
            <a:prstGeom prst="roundRect">
              <a:avLst/>
            </a:prstGeom>
            <a:solidFill>
              <a:srgbClr val="800000"/>
            </a:solidFill>
            <a:ln w="25400" cap="flat" cmpd="sng" algn="ctr">
              <a:solidFill>
                <a:srgbClr val="BBC17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Kunde</a:t>
              </a:r>
              <a:endParaRPr kumimoji="0" lang="de-AT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54" y="4162347"/>
            <a:ext cx="392493" cy="21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53" y="4163580"/>
            <a:ext cx="313663" cy="21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11"/>
          <p:cNvCxnSpPr>
            <a:stCxn id="70" idx="0"/>
            <a:endCxn id="89" idx="2"/>
          </p:cNvCxnSpPr>
          <p:nvPr/>
        </p:nvCxnSpPr>
        <p:spPr>
          <a:xfrm>
            <a:off x="4137853" y="1837326"/>
            <a:ext cx="5611" cy="257580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hteck 93">
            <a:extLst>
              <a:ext uri="{FF2B5EF4-FFF2-40B4-BE49-F238E27FC236}">
                <a16:creationId xmlns:a16="http://schemas.microsoft.com/office/drawing/2014/main" xmlns="" id="{16056C8A-9DA8-4946-954F-A81B2FCEEF57}"/>
              </a:ext>
            </a:extLst>
          </p:cNvPr>
          <p:cNvSpPr/>
          <p:nvPr/>
        </p:nvSpPr>
        <p:spPr>
          <a:xfrm>
            <a:off x="3100061" y="3566100"/>
            <a:ext cx="2027690" cy="481422"/>
          </a:xfrm>
          <a:prstGeom prst="rect">
            <a:avLst/>
          </a:prstGeom>
          <a:solidFill>
            <a:srgbClr val="0099CC"/>
          </a:solidFill>
          <a:ln w="25400" cap="flat" cmpd="sng" algn="ctr">
            <a:solidFill>
              <a:srgbClr val="333399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QUBEdocs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Plattform</a:t>
            </a:r>
          </a:p>
        </p:txBody>
      </p:sp>
      <p:pic>
        <p:nvPicPr>
          <p:cNvPr id="95" name="Grafik 94">
            <a:extLst>
              <a:ext uri="{FF2B5EF4-FFF2-40B4-BE49-F238E27FC236}">
                <a16:creationId xmlns:a16="http://schemas.microsoft.com/office/drawing/2014/main" xmlns="" id="{21D75705-E3E2-4994-84B3-F90C4E8EE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965" y="3710116"/>
            <a:ext cx="948208" cy="253532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5248174" y="1967581"/>
            <a:ext cx="1332416" cy="2044329"/>
            <a:chOff x="5248174" y="1635646"/>
            <a:chExt cx="1332416" cy="2044329"/>
          </a:xfrm>
        </p:grpSpPr>
        <p:sp>
          <p:nvSpPr>
            <p:cNvPr id="76" name="Textfeld 45"/>
            <p:cNvSpPr txBox="1"/>
            <p:nvPr/>
          </p:nvSpPr>
          <p:spPr>
            <a:xfrm>
              <a:off x="5290654" y="1635646"/>
              <a:ext cx="11192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1. QUBEdocs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AT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 Installieren</a:t>
              </a:r>
              <a:endParaRPr lang="de-DE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81" name="Textfeld 50"/>
            <p:cNvSpPr txBox="1"/>
            <p:nvPr/>
          </p:nvSpPr>
          <p:spPr>
            <a:xfrm>
              <a:off x="5279433" y="2442367"/>
              <a:ext cx="11384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4. Modelle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 analysieren</a:t>
              </a:r>
            </a:p>
          </p:txBody>
        </p:sp>
        <p:sp>
          <p:nvSpPr>
            <p:cNvPr id="83" name="Textfeld 52"/>
            <p:cNvSpPr txBox="1"/>
            <p:nvPr/>
          </p:nvSpPr>
          <p:spPr>
            <a:xfrm>
              <a:off x="5248174" y="3249088"/>
              <a:ext cx="13324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5. Dokumen-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tation auswerten</a:t>
              </a:r>
            </a:p>
          </p:txBody>
        </p:sp>
        <p:sp>
          <p:nvSpPr>
            <p:cNvPr id="85" name="Pfeil nach rechts 84"/>
            <p:cNvSpPr/>
            <p:nvPr/>
          </p:nvSpPr>
          <p:spPr>
            <a:xfrm>
              <a:off x="5380004" y="2110434"/>
              <a:ext cx="860367" cy="288032"/>
            </a:xfrm>
            <a:prstGeom prst="rightArrow">
              <a:avLst/>
            </a:prstGeom>
            <a:solidFill>
              <a:srgbClr val="BBC17F"/>
            </a:solidFill>
            <a:ln w="25400" cap="flat" cmpd="sng" algn="ctr">
              <a:solidFill>
                <a:srgbClr val="BBC17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Pfeil nach links und rechts 35"/>
            <p:cNvSpPr/>
            <p:nvPr/>
          </p:nvSpPr>
          <p:spPr>
            <a:xfrm>
              <a:off x="5380003" y="2947075"/>
              <a:ext cx="871693" cy="272747"/>
            </a:xfrm>
            <a:prstGeom prst="leftRightArrow">
              <a:avLst/>
            </a:prstGeom>
            <a:solidFill>
              <a:srgbClr val="BBC17F"/>
            </a:solidFill>
            <a:ln w="25400" cap="flat" cmpd="sng" algn="ctr">
              <a:solidFill>
                <a:srgbClr val="BBC17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93" name="Flussdiagramm: Dokument 92"/>
          <p:cNvSpPr/>
          <p:nvPr/>
        </p:nvSpPr>
        <p:spPr>
          <a:xfrm>
            <a:off x="3634069" y="2926387"/>
            <a:ext cx="1113731" cy="559346"/>
          </a:xfrm>
          <a:prstGeom prst="flowChartDocument">
            <a:avLst/>
          </a:prstGeom>
          <a:solidFill>
            <a:srgbClr val="800000"/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0" dirty="0" smtClean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Modell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-</a:t>
            </a:r>
            <a:endParaRPr kumimoji="0" lang="de-DE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Dokumentation</a:t>
            </a:r>
            <a:endParaRPr kumimoji="0" lang="de-AT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Partnerschaft</a:t>
            </a:r>
          </a:p>
          <a:p>
            <a:pPr lvl="0">
              <a:defRPr/>
            </a:pPr>
            <a:r>
              <a:rPr lang="de-DE" sz="1600" b="1" dirty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Panta Rhei unterstützt rund um </a:t>
            </a:r>
            <a:r>
              <a:rPr lang="de-DE" sz="1600" b="1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QUBEdocs</a:t>
            </a:r>
            <a:endParaRPr lang="de-AT" sz="1600" b="1" dirty="0">
              <a:solidFill>
                <a:srgbClr val="3A93D7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>
              <a:defRPr/>
            </a:pPr>
            <a:endParaRPr lang="de-AT" sz="1600" b="1" dirty="0">
              <a:solidFill>
                <a:srgbClr val="F0F0F0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Die </a:t>
            </a:r>
            <a:r>
              <a:rPr lang="de-DE" sz="1400" b="1" dirty="0" smtClean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Partnerschaft</a:t>
            </a:r>
            <a:endParaRPr lang="de-DE" sz="1200" dirty="0">
              <a:solidFill>
                <a:srgbClr val="F0F0F0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F0F0F0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Optionen für die </a:t>
            </a:r>
            <a:r>
              <a:rPr lang="de-DE" sz="1400" b="1" dirty="0" smtClean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Implementierung</a:t>
            </a:r>
          </a:p>
          <a:p>
            <a:pPr lvl="0">
              <a:lnSpc>
                <a:spcPct val="120000"/>
              </a:lnSpc>
              <a:defRPr/>
            </a:pPr>
            <a:endParaRPr lang="de-AT" sz="1400" b="1" dirty="0">
              <a:solidFill>
                <a:schemeClr val="bg1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90488" lvl="1">
              <a:lnSpc>
                <a:spcPct val="100000"/>
              </a:lnSpc>
            </a:pPr>
            <a:r>
              <a:rPr lang="de-DE" sz="1200" b="1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Online </a:t>
            </a:r>
            <a:r>
              <a:rPr lang="de-DE" sz="1200" b="1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Analyse Service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Regelmäßig eigenständig Dokumentationen erzeugen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Online durch Modell-dokumentation navigieren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Reicher Funktionsumfang: Analyse Recherche Planung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Generiert in QUBEdocs Cloud oder PantaRhei Lokal in </a:t>
            </a: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Österreich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90488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87900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nhaltsplatzhalter 2"/>
          <p:cNvSpPr txBox="1">
            <a:spLocks/>
          </p:cNvSpPr>
          <p:nvPr/>
        </p:nvSpPr>
        <p:spPr bwMode="auto">
          <a:xfrm>
            <a:off x="3040558" y="267494"/>
            <a:ext cx="3494932" cy="107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lang="de-AT" sz="1400" kern="0" dirty="0">
                <a:solidFill>
                  <a:srgbClr val="8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Aufbau und Betrieb eines eigenen Dokumentationsservices auf Basis regelmäßiger Metadatenauszüge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lang="de-AT" sz="1400" kern="0" dirty="0">
                <a:solidFill>
                  <a:srgbClr val="8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(Cloud oder lokale Infrastruktur)</a:t>
            </a:r>
          </a:p>
        </p:txBody>
      </p:sp>
      <p:sp>
        <p:nvSpPr>
          <p:cNvPr id="71" name="Cube 3">
            <a:extLst>
              <a:ext uri="{FF2B5EF4-FFF2-40B4-BE49-F238E27FC236}">
                <a16:creationId xmlns:a16="http://schemas.microsoft.com/office/drawing/2014/main" xmlns="" id="{11F4E289-E5F2-4CC2-ADB8-F7CBBB7A47A2}"/>
              </a:ext>
            </a:extLst>
          </p:cNvPr>
          <p:cNvSpPr/>
          <p:nvPr/>
        </p:nvSpPr>
        <p:spPr>
          <a:xfrm>
            <a:off x="7800552" y="1528285"/>
            <a:ext cx="850864" cy="860995"/>
          </a:xfrm>
          <a:prstGeom prst="cube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TM1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Server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Instanz</a:t>
            </a:r>
          </a:p>
        </p:txBody>
      </p:sp>
      <p:sp>
        <p:nvSpPr>
          <p:cNvPr id="72" name="Zylinder 71">
            <a:extLst>
              <a:ext uri="{FF2B5EF4-FFF2-40B4-BE49-F238E27FC236}">
                <a16:creationId xmlns:a16="http://schemas.microsoft.com/office/drawing/2014/main" xmlns="" id="{2ACF39FD-4C87-45F8-B0B0-A059BB45DFEC}"/>
              </a:ext>
            </a:extLst>
          </p:cNvPr>
          <p:cNvSpPr/>
          <p:nvPr/>
        </p:nvSpPr>
        <p:spPr>
          <a:xfrm>
            <a:off x="6554764" y="1469155"/>
            <a:ext cx="703243" cy="872418"/>
          </a:xfrm>
          <a:prstGeom prst="can">
            <a:avLst/>
          </a:prstGeom>
          <a:solidFill>
            <a:srgbClr val="0099CC"/>
          </a:solidFill>
          <a:ln w="25400" cap="flat" cmpd="sng" algn="ctr">
            <a:solidFill>
              <a:srgbClr val="333399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QUBE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docs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Analyse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Paket</a:t>
            </a:r>
          </a:p>
        </p:txBody>
      </p:sp>
      <p:sp>
        <p:nvSpPr>
          <p:cNvPr id="73" name="Zylinder 72">
            <a:extLst>
              <a:ext uri="{FF2B5EF4-FFF2-40B4-BE49-F238E27FC236}">
                <a16:creationId xmlns:a16="http://schemas.microsoft.com/office/drawing/2014/main" xmlns="" id="{7DD5FC2B-5B66-42ED-87B4-E0B57558E54C}"/>
              </a:ext>
            </a:extLst>
          </p:cNvPr>
          <p:cNvSpPr/>
          <p:nvPr/>
        </p:nvSpPr>
        <p:spPr>
          <a:xfrm>
            <a:off x="6554764" y="2437776"/>
            <a:ext cx="699096" cy="800954"/>
          </a:xfrm>
          <a:prstGeom prst="can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Meta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Daten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Paket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xmlns="" id="{45587B37-0567-44A4-B38F-4606B5C2FCD2}"/>
              </a:ext>
            </a:extLst>
          </p:cNvPr>
          <p:cNvSpPr/>
          <p:nvPr/>
        </p:nvSpPr>
        <p:spPr>
          <a:xfrm>
            <a:off x="6401435" y="612000"/>
            <a:ext cx="2475363" cy="3545219"/>
          </a:xfrm>
          <a:prstGeom prst="rect">
            <a:avLst/>
          </a:prstGeom>
          <a:noFill/>
          <a:ln w="25400" cap="flat" cmpd="sng" algn="ctr">
            <a:solidFill>
              <a:srgbClr val="808080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7" name="Gebogener Pfeil 76"/>
          <p:cNvSpPr/>
          <p:nvPr/>
        </p:nvSpPr>
        <p:spPr>
          <a:xfrm>
            <a:off x="7258007" y="1086088"/>
            <a:ext cx="762219" cy="860995"/>
          </a:xfrm>
          <a:prstGeom prst="circularArrow">
            <a:avLst/>
          </a:prstGeom>
          <a:solidFill>
            <a:srgbClr val="BBC17F"/>
          </a:solidFill>
          <a:ln w="25400" cap="flat" cmpd="sng" algn="ctr">
            <a:solidFill>
              <a:srgbClr val="BBC17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" name="Textfeld 47"/>
          <p:cNvSpPr txBox="1"/>
          <p:nvPr/>
        </p:nvSpPr>
        <p:spPr>
          <a:xfrm>
            <a:off x="7639115" y="727885"/>
            <a:ext cx="1131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2. Analyse </a:t>
            </a:r>
            <a:r>
              <a:rPr lang="de-AT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konfigurieren</a:t>
            </a:r>
            <a:endParaRPr lang="de-DE" sz="1100" dirty="0">
              <a:solidFill>
                <a:srgbClr val="0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9" name="Gebogener Pfeil 78"/>
          <p:cNvSpPr/>
          <p:nvPr/>
        </p:nvSpPr>
        <p:spPr>
          <a:xfrm flipH="1" flipV="1">
            <a:off x="7307395" y="2229637"/>
            <a:ext cx="762219" cy="860995"/>
          </a:xfrm>
          <a:prstGeom prst="circularArrow">
            <a:avLst/>
          </a:prstGeom>
          <a:solidFill>
            <a:srgbClr val="BBC17F"/>
          </a:solidFill>
          <a:ln w="25400" cap="flat" cmpd="sng" algn="ctr">
            <a:solidFill>
              <a:srgbClr val="BBC17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" name="Textfeld 49"/>
          <p:cNvSpPr txBox="1"/>
          <p:nvPr/>
        </p:nvSpPr>
        <p:spPr>
          <a:xfrm>
            <a:off x="7723069" y="3028799"/>
            <a:ext cx="11496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3. Metadaten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extrahieren</a:t>
            </a:r>
            <a:endParaRPr lang="de-DE" sz="1100" dirty="0">
              <a:solidFill>
                <a:srgbClr val="0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4" name="Abgerundetes Rechteck 83"/>
          <p:cNvSpPr/>
          <p:nvPr/>
        </p:nvSpPr>
        <p:spPr>
          <a:xfrm>
            <a:off x="6455246" y="672080"/>
            <a:ext cx="731527" cy="258953"/>
          </a:xfrm>
          <a:prstGeom prst="roundRect">
            <a:avLst/>
          </a:prstGeom>
          <a:solidFill>
            <a:srgbClr val="800000"/>
          </a:solidFill>
          <a:ln w="25400" cap="flat" cmpd="sng" algn="ctr">
            <a:solidFill>
              <a:srgbClr val="BBC17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Kunde</a:t>
            </a:r>
            <a:endParaRPr kumimoji="0" lang="de-AT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6" name="Textfeld 45"/>
          <p:cNvSpPr txBox="1"/>
          <p:nvPr/>
        </p:nvSpPr>
        <p:spPr>
          <a:xfrm>
            <a:off x="4915440" y="1564789"/>
            <a:ext cx="1166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de-DE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QUBEdocs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de-AT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nstallieren</a:t>
            </a:r>
            <a:endParaRPr lang="de-DE" sz="1100" dirty="0">
              <a:solidFill>
                <a:srgbClr val="0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625141" y="2139702"/>
            <a:ext cx="1162883" cy="2273433"/>
            <a:chOff x="3028052" y="2139702"/>
            <a:chExt cx="1162883" cy="2273433"/>
          </a:xfrm>
        </p:grpSpPr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xmlns="" id="{16056C8A-9DA8-4946-954F-A81B2FCEEF57}"/>
                </a:ext>
              </a:extLst>
            </p:cNvPr>
            <p:cNvSpPr>
              <a:spLocks/>
            </p:cNvSpPr>
            <p:nvPr/>
          </p:nvSpPr>
          <p:spPr>
            <a:xfrm>
              <a:off x="3028053" y="2139702"/>
              <a:ext cx="1162882" cy="2002461"/>
            </a:xfrm>
            <a:prstGeom prst="rect">
              <a:avLst/>
            </a:prstGeom>
            <a:solidFill>
              <a:srgbClr val="0099CC"/>
            </a:solidFill>
            <a:ln w="25400" cap="flat" cmpd="sng" algn="ctr">
              <a:solidFill>
                <a:srgbClr val="33339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xmlns="" id="{16056C8A-9DA8-4946-954F-A81B2FCEEF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98662" y="2264076"/>
              <a:ext cx="1005986" cy="739722"/>
            </a:xfrm>
            <a:prstGeom prst="rect">
              <a:avLst/>
            </a:prstGeom>
            <a:solidFill>
              <a:srgbClr val="0099CC"/>
            </a:solidFill>
            <a:ln w="25400" cap="flat" cmpd="sng" algn="ctr">
              <a:solidFill>
                <a:srgbClr val="33339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QUBEdocs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Cloud</a:t>
              </a:r>
            </a:p>
          </p:txBody>
        </p:sp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xmlns="" id="{21D75705-E3E2-4994-84B3-F90C4E8EE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1840" y="3830386"/>
              <a:ext cx="948208" cy="253532"/>
            </a:xfrm>
            <a:prstGeom prst="rect">
              <a:avLst/>
            </a:prstGeom>
          </p:spPr>
        </p:pic>
        <p:sp>
          <p:nvSpPr>
            <p:cNvPr id="34" name="Textfeld 58">
              <a:extLst>
                <a:ext uri="{FF2B5EF4-FFF2-40B4-BE49-F238E27FC236}">
                  <a16:creationId xmlns:a16="http://schemas.microsoft.com/office/drawing/2014/main" xmlns="" id="{81927A37-83A0-4991-8EA5-92DB5E31B338}"/>
                </a:ext>
              </a:extLst>
            </p:cNvPr>
            <p:cNvSpPr txBox="1"/>
            <p:nvPr/>
          </p:nvSpPr>
          <p:spPr>
            <a:xfrm>
              <a:off x="3028052" y="4136136"/>
              <a:ext cx="1162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AT" sz="1200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USA </a:t>
              </a:r>
              <a:r>
                <a:rPr lang="de-AT" sz="1200" dirty="0">
                  <a:solidFill>
                    <a:srgbClr val="000000"/>
                  </a:solidFill>
                  <a:latin typeface="Arial" charset="0"/>
                </a:rPr>
                <a:t>             </a:t>
              </a: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654" y="4162347"/>
              <a:ext cx="392493" cy="21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Rechteck 36">
            <a:extLst>
              <a:ext uri="{FF2B5EF4-FFF2-40B4-BE49-F238E27FC236}">
                <a16:creationId xmlns:a16="http://schemas.microsoft.com/office/drawing/2014/main" xmlns="" id="{16056C8A-9DA8-4946-954F-A81B2FCEEF57}"/>
              </a:ext>
            </a:extLst>
          </p:cNvPr>
          <p:cNvSpPr>
            <a:spLocks noChangeAspect="1"/>
          </p:cNvSpPr>
          <p:nvPr/>
        </p:nvSpPr>
        <p:spPr>
          <a:xfrm>
            <a:off x="5076056" y="2264076"/>
            <a:ext cx="1005986" cy="739722"/>
          </a:xfrm>
          <a:prstGeom prst="rect">
            <a:avLst/>
          </a:prstGeom>
          <a:solidFill>
            <a:srgbClr val="0099CC"/>
          </a:solidFill>
          <a:ln w="25400" cap="flat" cmpd="sng" algn="ctr">
            <a:solidFill>
              <a:srgbClr val="333399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QUBEdocs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Lokal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xmlns="" id="{45587B37-0567-44A4-B38F-4606B5C2FCD2}"/>
              </a:ext>
            </a:extLst>
          </p:cNvPr>
          <p:cNvSpPr/>
          <p:nvPr/>
        </p:nvSpPr>
        <p:spPr>
          <a:xfrm>
            <a:off x="4932040" y="2152800"/>
            <a:ext cx="1469395" cy="2002461"/>
          </a:xfrm>
          <a:prstGeom prst="rect">
            <a:avLst/>
          </a:prstGeom>
          <a:noFill/>
          <a:ln w="25400" cap="flat" cmpd="sng" algn="ctr">
            <a:solidFill>
              <a:srgbClr val="808080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372200" y="2170800"/>
            <a:ext cx="45719" cy="19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1" name="Textfeld 50"/>
          <p:cNvSpPr txBox="1"/>
          <p:nvPr/>
        </p:nvSpPr>
        <p:spPr>
          <a:xfrm>
            <a:off x="5623580" y="3606284"/>
            <a:ext cx="23169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4. Modelle analysieren</a:t>
            </a:r>
          </a:p>
        </p:txBody>
      </p:sp>
      <p:sp>
        <p:nvSpPr>
          <p:cNvPr id="83" name="Textfeld 52"/>
          <p:cNvSpPr txBox="1"/>
          <p:nvPr/>
        </p:nvSpPr>
        <p:spPr>
          <a:xfrm>
            <a:off x="5623580" y="3835329"/>
            <a:ext cx="2396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5. Dokumentationen auswerten</a:t>
            </a:r>
          </a:p>
        </p:txBody>
      </p:sp>
      <p:sp>
        <p:nvSpPr>
          <p:cNvPr id="36" name="Pfeil nach links und rechts 35"/>
          <p:cNvSpPr/>
          <p:nvPr/>
        </p:nvSpPr>
        <p:spPr>
          <a:xfrm>
            <a:off x="5623580" y="3323313"/>
            <a:ext cx="871693" cy="272747"/>
          </a:xfrm>
          <a:prstGeom prst="leftRightArrow">
            <a:avLst/>
          </a:prstGeom>
          <a:solidFill>
            <a:srgbClr val="BBC17F"/>
          </a:solidFill>
          <a:ln w="25400" cap="flat" cmpd="sng" algn="ctr">
            <a:solidFill>
              <a:srgbClr val="BBC17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3" name="Flussdiagramm: Dokument 92"/>
          <p:cNvSpPr/>
          <p:nvPr/>
        </p:nvSpPr>
        <p:spPr>
          <a:xfrm>
            <a:off x="4303204" y="3180013"/>
            <a:ext cx="1113731" cy="559346"/>
          </a:xfrm>
          <a:prstGeom prst="flowChartDocument">
            <a:avLst/>
          </a:prstGeom>
          <a:solidFill>
            <a:srgbClr val="800000"/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0" dirty="0" smtClean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Modell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-</a:t>
            </a:r>
            <a:endParaRPr kumimoji="0" lang="de-DE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Dokumentation</a:t>
            </a:r>
            <a:endParaRPr kumimoji="0" lang="de-AT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0" name="Pfeil nach rechts 39"/>
          <p:cNvSpPr/>
          <p:nvPr/>
        </p:nvSpPr>
        <p:spPr>
          <a:xfrm rot="5400000">
            <a:off x="5662810" y="1915947"/>
            <a:ext cx="303494" cy="288032"/>
          </a:xfrm>
          <a:prstGeom prst="rightArrow">
            <a:avLst/>
          </a:prstGeom>
          <a:solidFill>
            <a:srgbClr val="BBC17F"/>
          </a:solidFill>
          <a:ln w="25400" cap="flat" cmpd="sng" algn="ctr">
            <a:solidFill>
              <a:srgbClr val="BBC17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xmlns="" id="{9559775A-9E45-4567-BDB1-FD781F01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394" y="1592670"/>
            <a:ext cx="1357046" cy="328122"/>
          </a:xfrm>
          <a:prstGeom prst="rect">
            <a:avLst/>
          </a:prstGeom>
        </p:spPr>
      </p:pic>
      <p:sp>
        <p:nvSpPr>
          <p:cNvPr id="29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Partnerschaft</a:t>
            </a:r>
          </a:p>
          <a:p>
            <a:pPr lvl="0">
              <a:defRPr/>
            </a:pPr>
            <a:r>
              <a:rPr lang="de-DE" sz="1600" b="1" dirty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Panta Rhei unterstützt rund um </a:t>
            </a:r>
            <a:r>
              <a:rPr lang="de-DE" sz="1600" b="1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QUBEdocs</a:t>
            </a:r>
            <a:endParaRPr lang="de-AT" sz="1600" b="1" dirty="0">
              <a:solidFill>
                <a:srgbClr val="3A93D7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>
              <a:defRPr/>
            </a:pPr>
            <a:endParaRPr lang="de-AT" sz="1600" b="1" dirty="0">
              <a:solidFill>
                <a:srgbClr val="F0F0F0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Die </a:t>
            </a:r>
            <a:r>
              <a:rPr lang="de-DE" sz="1400" b="1" dirty="0" smtClean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Partnerschaft</a:t>
            </a:r>
            <a:endParaRPr lang="de-DE" sz="1200" dirty="0">
              <a:solidFill>
                <a:srgbClr val="F0F0F0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F0F0F0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Optionen für die </a:t>
            </a:r>
            <a:r>
              <a:rPr lang="de-DE" sz="1400" b="1" dirty="0" smtClean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Implementierung</a:t>
            </a:r>
          </a:p>
          <a:p>
            <a:pPr lvl="0">
              <a:lnSpc>
                <a:spcPct val="120000"/>
              </a:lnSpc>
              <a:defRPr/>
            </a:pPr>
            <a:endParaRPr lang="de-AT" sz="1400" b="1" dirty="0">
              <a:solidFill>
                <a:schemeClr val="bg1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90488" lvl="1">
              <a:lnSpc>
                <a:spcPct val="100000"/>
              </a:lnSpc>
            </a:pPr>
            <a:r>
              <a:rPr lang="de-DE" sz="1200" b="1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Self-Service </a:t>
            </a:r>
            <a:r>
              <a:rPr lang="de-DE" sz="1200" b="1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Analyse </a:t>
            </a:r>
            <a:r>
              <a:rPr lang="de-DE" sz="1200" b="1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Lokal</a:t>
            </a:r>
            <a:endParaRPr lang="de-DE" sz="1200" b="1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Selbständige Nutzung und Verwaltung von QUBEdocs Diensten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Geeignet für komplexe TM1 Umgebungen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Voll-Funktionsumfang incl. Verwaltung, Konfiguration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Auf QUBEdocs </a:t>
            </a:r>
            <a:r>
              <a:rPr lang="de-DE" sz="1200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Cloud oder </a:t>
            </a: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eigener lokaler Infrastruktur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90488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5515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QUBEdocs Snapshot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3A93D7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noProof="0" dirty="0" smtClean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In einem Tag zur ersten Dokumentation</a:t>
            </a: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177800" indent="-177800">
              <a:buFont typeface="+mj-lt"/>
              <a:buAutoNum type="arabicPeriod"/>
            </a:pPr>
            <a:r>
              <a:rPr lang="de-DE" sz="1200" dirty="0" smtClean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PantaRhei sendet QUBEdocs Installations-Set mit ausführlichen Anweisungen</a:t>
            </a:r>
          </a:p>
          <a:p>
            <a:pPr marL="177800" indent="-177800">
              <a:buFont typeface="+mj-lt"/>
              <a:buAutoNum type="arabicPeriod"/>
            </a:pPr>
            <a:r>
              <a:rPr lang="de-DE" sz="1200" dirty="0" smtClean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Kunde installiert und parametrisiert QUBEdocs Package im TM1 Testserver</a:t>
            </a:r>
          </a:p>
          <a:p>
            <a:pPr marL="177800" indent="-177800">
              <a:buFont typeface="+mj-lt"/>
              <a:buAutoNum type="arabicPeriod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Optional: </a:t>
            </a:r>
            <a:r>
              <a:rPr lang="de-DE" sz="1200" dirty="0" smtClean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Kunde erfasst Beschreibungen und Zusatzinformationen</a:t>
            </a:r>
          </a:p>
          <a:p>
            <a:pPr marL="177800" indent="-177800">
              <a:buFont typeface="+mj-lt"/>
              <a:buAutoNum type="arabicPeriod"/>
            </a:pPr>
            <a:r>
              <a:rPr lang="de-DE" sz="1200" dirty="0" smtClean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Kunde erzeugt und sendet Metadaten-Auszug</a:t>
            </a:r>
          </a:p>
          <a:p>
            <a:pPr marL="177800" indent="-177800">
              <a:buFont typeface="+mj-lt"/>
              <a:buAutoNum type="arabicPeriod"/>
            </a:pPr>
            <a:r>
              <a:rPr lang="de-DE" sz="1200" dirty="0" smtClean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PantaRhei erzeugt und sendet QUBEdocs Dokumentation</a:t>
            </a:r>
          </a:p>
          <a:p>
            <a:pPr marL="177800" indent="-177800">
              <a:buFont typeface="+mj-lt"/>
              <a:buAutoNum type="arabicPeriod"/>
            </a:pPr>
            <a:r>
              <a:rPr lang="de-DE" sz="1200" dirty="0" smtClean="0">
                <a:solidFill>
                  <a:srgbClr val="F0F0F0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Gemeinsame Besprechung des Snapshots</a:t>
            </a:r>
            <a:endParaRPr lang="de-DE" sz="1200" dirty="0">
              <a:solidFill>
                <a:srgbClr val="F0F0F0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90488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  <a:p>
            <a:pPr marL="90488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3211592" y="339502"/>
            <a:ext cx="936104" cy="965141"/>
            <a:chOff x="3211592" y="339502"/>
            <a:chExt cx="936104" cy="965141"/>
          </a:xfrm>
        </p:grpSpPr>
        <p:pic>
          <p:nvPicPr>
            <p:cNvPr id="3" name="Grafik 2" descr="Ein Bild, das Vektorgrafiken enthält.&#10;&#10;Automatisch generierte Beschreibung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4CAD48F0-4585-4AC1-9AF1-A4C1D0053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:lc="http://schemas.openxmlformats.org/drawingml/2006/lockedCanvas" xmlns="" r:id="rId3"/>
                </a:ext>
              </a:extLst>
            </a:blip>
            <a:stretch>
              <a:fillRect/>
            </a:stretch>
          </p:blipFill>
          <p:spPr>
            <a:xfrm flipH="1">
              <a:off x="3419872" y="339502"/>
              <a:ext cx="519544" cy="677640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xmlns="" id="{9559775A-9E45-4567-BDB1-FD781F01E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1592" y="1078301"/>
              <a:ext cx="936104" cy="226342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xmlns:lc="http://schemas.openxmlformats.org/drawingml/2006/lockedCanvas" xmlns="" id="{1DB438B5-4455-4EC9-BC89-6D9A8FDDB0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:lc="http://schemas.openxmlformats.org/drawingml/2006/lockedCanvas" xmlns="" r:id="rId6"/>
              </a:ext>
            </a:extLst>
          </a:blip>
          <a:stretch>
            <a:fillRect/>
          </a:stretch>
        </p:blipFill>
        <p:spPr>
          <a:xfrm>
            <a:off x="5484397" y="1058451"/>
            <a:ext cx="474817" cy="47481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:lc="http://schemas.openxmlformats.org/drawingml/2006/lockedCanvas" xmlns="" id="{AFCD7536-157B-477D-AFB8-162B321557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:lc="http://schemas.openxmlformats.org/drawingml/2006/lockedCanvas" xmlns="" r:id="rId8"/>
              </a:ext>
            </a:extLst>
          </a:blip>
          <a:stretch>
            <a:fillRect/>
          </a:stretch>
        </p:blipFill>
        <p:spPr>
          <a:xfrm rot="18343085">
            <a:off x="4640594" y="674374"/>
            <a:ext cx="384949" cy="76989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364087" y="596786"/>
            <a:ext cx="151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Zip-Datei enthält:</a:t>
            </a:r>
          </a:p>
          <a:p>
            <a:r>
              <a:rPr lang="de-DE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</a:t>
            </a:r>
            <a:r>
              <a:rPr lang="de-DE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QUBEdocs TM1 Dateien</a:t>
            </a:r>
          </a:p>
          <a:p>
            <a:r>
              <a:rPr lang="de-DE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Instruktions-Dokument</a:t>
            </a:r>
            <a:endParaRPr lang="de-AT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:lc="http://schemas.openxmlformats.org/drawingml/2006/lockedCanvas" xmlns="" id="{72956061-E499-4E19-8A99-40C2150685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5639" y="1533268"/>
            <a:ext cx="790554" cy="918207"/>
          </a:xfrm>
          <a:prstGeom prst="rect">
            <a:avLst/>
          </a:prstGeom>
        </p:spPr>
      </p:pic>
      <p:grpSp>
        <p:nvGrpSpPr>
          <p:cNvPr id="31" name="Gruppieren 30"/>
          <p:cNvGrpSpPr/>
          <p:nvPr/>
        </p:nvGrpSpPr>
        <p:grpSpPr>
          <a:xfrm>
            <a:off x="7132864" y="286901"/>
            <a:ext cx="936104" cy="1017742"/>
            <a:chOff x="7085346" y="275366"/>
            <a:chExt cx="936104" cy="101774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2253227C-FE16-4459-8EE9-5CB0C2784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:lc="http://schemas.openxmlformats.org/drawingml/2006/lockedCanvas" xmlns="" r:id="rId11"/>
                </a:ext>
              </a:extLst>
            </a:blip>
            <a:stretch>
              <a:fillRect/>
            </a:stretch>
          </p:blipFill>
          <p:spPr>
            <a:xfrm>
              <a:off x="7284587" y="275366"/>
              <a:ext cx="537619" cy="776052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7085346" y="1066766"/>
              <a:ext cx="936104" cy="2263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 smtClean="0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Kunde</a:t>
              </a:r>
              <a:endParaRPr lang="de-AT" sz="10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xmlns:lc="http://schemas.openxmlformats.org/drawingml/2006/lockedCanvas" xmlns="" id="{AFCD7536-157B-477D-AFB8-162B321557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:lc="http://schemas.openxmlformats.org/drawingml/2006/lockedCanvas" xmlns="" r:id="rId8"/>
              </a:ext>
            </a:extLst>
          </a:blip>
          <a:stretch>
            <a:fillRect/>
          </a:stretch>
        </p:blipFill>
        <p:spPr>
          <a:xfrm rot="16820379" flipH="1">
            <a:off x="6414553" y="1199623"/>
            <a:ext cx="384949" cy="7698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:lc="http://schemas.openxmlformats.org/drawingml/2006/lockedCanvas" xmlns="" id="{BF2558DC-D369-4573-A16A-A7E357FB4D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8732" y="2427734"/>
            <a:ext cx="1194978" cy="34569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:lc="http://schemas.openxmlformats.org/drawingml/2006/lockedCanvas" xmlns="" id="{3117A7BC-0187-4F98-8810-D691DDB681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4087" y="3147814"/>
            <a:ext cx="752019" cy="57507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:lc="http://schemas.openxmlformats.org/drawingml/2006/lockedCanvas" xmlns="" id="{42BCC831-33F6-4810-9939-877CEE0290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:lc="http://schemas.openxmlformats.org/drawingml/2006/lockedCanvas" xmlns="" r:id="rId15"/>
              </a:ext>
            </a:extLst>
          </a:blip>
          <a:stretch>
            <a:fillRect/>
          </a:stretch>
        </p:blipFill>
        <p:spPr>
          <a:xfrm>
            <a:off x="5484397" y="3855214"/>
            <a:ext cx="511398" cy="51139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:lc="http://schemas.openxmlformats.org/drawingml/2006/lockedCanvas" xmlns="" id="{1DB438B5-4455-4EC9-BC89-6D9A8FDDB0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:lc="http://schemas.openxmlformats.org/drawingml/2006/lockedCanvas" xmlns="" r:id="rId6"/>
              </a:ext>
            </a:extLst>
          </a:blip>
          <a:stretch>
            <a:fillRect/>
          </a:stretch>
        </p:blipFill>
        <p:spPr>
          <a:xfrm>
            <a:off x="5484396" y="2277676"/>
            <a:ext cx="474817" cy="474817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4725540" y="498300"/>
            <a:ext cx="364458" cy="360040"/>
          </a:xfrm>
          <a:prstGeom prst="ellipse">
            <a:avLst/>
          </a:prstGeom>
          <a:solidFill>
            <a:srgbClr val="FFD96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8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lang="de-AT" sz="1600" dirty="0">
              <a:solidFill>
                <a:srgbClr val="8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043704" y="3930893"/>
            <a:ext cx="364458" cy="360040"/>
          </a:xfrm>
          <a:prstGeom prst="ellipse">
            <a:avLst/>
          </a:prstGeom>
          <a:solidFill>
            <a:srgbClr val="FFD96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8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6</a:t>
            </a:r>
            <a:endParaRPr lang="de-AT" sz="1600" dirty="0">
              <a:solidFill>
                <a:srgbClr val="8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572000" y="2643758"/>
            <a:ext cx="364458" cy="360040"/>
          </a:xfrm>
          <a:prstGeom prst="ellipse">
            <a:avLst/>
          </a:prstGeom>
          <a:solidFill>
            <a:srgbClr val="FFD96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8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</a:t>
            </a:r>
            <a:endParaRPr lang="de-AT" sz="1600" dirty="0">
              <a:solidFill>
                <a:srgbClr val="8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660232" y="2643758"/>
            <a:ext cx="364458" cy="360040"/>
          </a:xfrm>
          <a:prstGeom prst="ellipse">
            <a:avLst/>
          </a:prstGeom>
          <a:solidFill>
            <a:srgbClr val="FFD96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8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</a:t>
            </a:r>
            <a:endParaRPr lang="de-AT" sz="1600" dirty="0">
              <a:solidFill>
                <a:srgbClr val="8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8239990" y="1851670"/>
            <a:ext cx="364458" cy="360040"/>
          </a:xfrm>
          <a:prstGeom prst="ellipse">
            <a:avLst/>
          </a:prstGeom>
          <a:solidFill>
            <a:srgbClr val="FFD96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8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endParaRPr lang="de-AT" sz="1600" dirty="0">
              <a:solidFill>
                <a:srgbClr val="8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6495748" y="1131590"/>
            <a:ext cx="364458" cy="360040"/>
          </a:xfrm>
          <a:prstGeom prst="ellipse">
            <a:avLst/>
          </a:prstGeom>
          <a:solidFill>
            <a:srgbClr val="FFD96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8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endParaRPr lang="de-AT" sz="1600" dirty="0">
              <a:solidFill>
                <a:srgbClr val="8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:lc="http://schemas.openxmlformats.org/drawingml/2006/lockedCanvas" xmlns="" id="{AFCD7536-157B-477D-AFB8-162B321557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:lc="http://schemas.openxmlformats.org/drawingml/2006/lockedCanvas" xmlns="" r:id="rId8"/>
              </a:ext>
            </a:extLst>
          </a:blip>
          <a:stretch>
            <a:fillRect/>
          </a:stretch>
        </p:blipFill>
        <p:spPr>
          <a:xfrm rot="5400000">
            <a:off x="6405192" y="2085202"/>
            <a:ext cx="384949" cy="76989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xmlns:lc="http://schemas.openxmlformats.org/drawingml/2006/lockedCanvas" xmlns="" id="{AFCD7536-157B-477D-AFB8-162B321557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:lc="http://schemas.openxmlformats.org/drawingml/2006/lockedCanvas" xmlns="" r:id="rId8"/>
              </a:ext>
            </a:extLst>
          </a:blip>
          <a:stretch>
            <a:fillRect/>
          </a:stretch>
        </p:blipFill>
        <p:spPr>
          <a:xfrm rot="14714438" flipV="1">
            <a:off x="4737690" y="1946739"/>
            <a:ext cx="384949" cy="769898"/>
          </a:xfrm>
          <a:prstGeom prst="rect">
            <a:avLst/>
          </a:prstGeom>
        </p:spPr>
      </p:pic>
      <p:pic>
        <p:nvPicPr>
          <p:cNvPr id="27" name="Grafik 26" descr="Ein Bild, das Vektorgrafiken enthält.&#10;&#10;Automatisch generierte Beschreibung">
            <a:extLst>
              <a:ext uri="{FF2B5EF4-FFF2-40B4-BE49-F238E27FC236}">
                <a16:creationId xmlns:a16="http://schemas.microsoft.com/office/drawing/2014/main" xmlns:lc="http://schemas.openxmlformats.org/drawingml/2006/lockedCanvas" xmlns="" id="{4CAD48F0-4585-4AC1-9AF1-A4C1D0053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:lc="http://schemas.openxmlformats.org/drawingml/2006/lockedCanvas" xmlns="" r:id="rId3"/>
              </a:ext>
            </a:extLst>
          </a:blip>
          <a:stretch>
            <a:fillRect/>
          </a:stretch>
        </p:blipFill>
        <p:spPr>
          <a:xfrm flipH="1">
            <a:off x="4816430" y="3772093"/>
            <a:ext cx="519544" cy="67764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xmlns:lc="http://schemas.openxmlformats.org/drawingml/2006/lockedCanvas" xmlns="" id="{2253227C-FE16-4459-8EE9-5CB0C2784C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:lc="http://schemas.openxmlformats.org/drawingml/2006/lockedCanvas" xmlns="" r:id="rId11"/>
              </a:ext>
            </a:extLst>
          </a:blip>
          <a:stretch>
            <a:fillRect/>
          </a:stretch>
        </p:blipFill>
        <p:spPr>
          <a:xfrm>
            <a:off x="6160825" y="3722887"/>
            <a:ext cx="537619" cy="77605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xmlns:lc="http://schemas.openxmlformats.org/drawingml/2006/lockedCanvas" xmlns="" id="{AFCD7536-157B-477D-AFB8-162B321557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:lc="http://schemas.openxmlformats.org/drawingml/2006/lockedCanvas" xmlns="" r:id="rId8"/>
              </a:ext>
            </a:extLst>
          </a:blip>
          <a:stretch>
            <a:fillRect/>
          </a:stretch>
        </p:blipFill>
        <p:spPr>
          <a:xfrm rot="16820379" flipH="1">
            <a:off x="4576746" y="2864464"/>
            <a:ext cx="384949" cy="769898"/>
          </a:xfrm>
          <a:prstGeom prst="rect">
            <a:avLst/>
          </a:prstGeom>
        </p:spPr>
      </p:pic>
      <p:grpSp>
        <p:nvGrpSpPr>
          <p:cNvPr id="33" name="Gruppieren 32"/>
          <p:cNvGrpSpPr/>
          <p:nvPr/>
        </p:nvGrpSpPr>
        <p:grpSpPr>
          <a:xfrm>
            <a:off x="7164288" y="2681627"/>
            <a:ext cx="720985" cy="282859"/>
            <a:chOff x="8199517" y="3296850"/>
            <a:chExt cx="720985" cy="282859"/>
          </a:xfrm>
        </p:grpSpPr>
        <p:pic>
          <p:nvPicPr>
            <p:cNvPr id="17" name="Grafik 16" descr="Ein Bild, das Uhr, Objekt enthält.&#10;&#10;Automatisch generierte Beschreibung">
              <a:extLst>
                <a:ext uri="{FF2B5EF4-FFF2-40B4-BE49-F238E27FC236}">
                  <a16:creationId xmlns="" xmlns:lc="http://schemas.openxmlformats.org/drawingml/2006/lockedCanvas" xmlns:a16="http://schemas.microsoft.com/office/drawing/2014/main" id="{809FC34B-6F29-4643-87C7-399288024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lc="http://schemas.openxmlformats.org/drawingml/2006/lockedCanvas"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8199517" y="3296850"/>
              <a:ext cx="283449" cy="282859"/>
            </a:xfrm>
            <a:prstGeom prst="rect">
              <a:avLst/>
            </a:prstGeom>
          </p:spPr>
        </p:pic>
        <p:sp>
          <p:nvSpPr>
            <p:cNvPr id="32" name="Textfeld 31"/>
            <p:cNvSpPr txBox="1"/>
            <p:nvPr/>
          </p:nvSpPr>
          <p:spPr>
            <a:xfrm>
              <a:off x="8452104" y="3296850"/>
              <a:ext cx="4683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0,5h</a:t>
              </a:r>
              <a:endParaRPr lang="de-AT" sz="10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8270500" y="2296854"/>
            <a:ext cx="876476" cy="282859"/>
            <a:chOff x="8199517" y="3296850"/>
            <a:chExt cx="876476" cy="282859"/>
          </a:xfrm>
        </p:grpSpPr>
        <p:pic>
          <p:nvPicPr>
            <p:cNvPr id="35" name="Grafik 34" descr="Ein Bild, das Uhr, Objekt enthält.&#10;&#10;Automatisch generierte Beschreibung">
              <a:extLst>
                <a:ext uri="{FF2B5EF4-FFF2-40B4-BE49-F238E27FC236}">
                  <a16:creationId xmlns="" xmlns:lc="http://schemas.openxmlformats.org/drawingml/2006/lockedCanvas" xmlns:a16="http://schemas.microsoft.com/office/drawing/2014/main" id="{809FC34B-6F29-4643-87C7-399288024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lc="http://schemas.openxmlformats.org/drawingml/2006/lockedCanvas"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8199517" y="3296850"/>
              <a:ext cx="283449" cy="282859"/>
            </a:xfrm>
            <a:prstGeom prst="rect">
              <a:avLst/>
            </a:prstGeom>
          </p:spPr>
        </p:pic>
        <p:sp>
          <p:nvSpPr>
            <p:cNvPr id="36" name="Textfeld 35"/>
            <p:cNvSpPr txBox="1"/>
            <p:nvPr/>
          </p:nvSpPr>
          <p:spPr>
            <a:xfrm>
              <a:off x="8452104" y="3296850"/>
              <a:ext cx="6238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0,5-2h</a:t>
              </a:r>
              <a:endParaRPr lang="de-AT" sz="10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6309051" y="1737999"/>
            <a:ext cx="599157" cy="282859"/>
            <a:chOff x="8199517" y="3296850"/>
            <a:chExt cx="599157" cy="282859"/>
          </a:xfrm>
        </p:grpSpPr>
        <p:pic>
          <p:nvPicPr>
            <p:cNvPr id="38" name="Grafik 37" descr="Ein Bild, das Uhr, Objekt enthält.&#10;&#10;Automatisch generierte Beschreibung">
              <a:extLst>
                <a:ext uri="{FF2B5EF4-FFF2-40B4-BE49-F238E27FC236}">
                  <a16:creationId xmlns="" xmlns:lc="http://schemas.openxmlformats.org/drawingml/2006/lockedCanvas" xmlns:a16="http://schemas.microsoft.com/office/drawing/2014/main" id="{809FC34B-6F29-4643-87C7-399288024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lc="http://schemas.openxmlformats.org/drawingml/2006/lockedCanvas"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8199517" y="3296850"/>
              <a:ext cx="283449" cy="282859"/>
            </a:xfrm>
            <a:prstGeom prst="rect">
              <a:avLst/>
            </a:prstGeom>
          </p:spPr>
        </p:pic>
        <p:sp>
          <p:nvSpPr>
            <p:cNvPr id="39" name="Textfeld 38"/>
            <p:cNvSpPr txBox="1"/>
            <p:nvPr/>
          </p:nvSpPr>
          <p:spPr>
            <a:xfrm>
              <a:off x="8452104" y="3296850"/>
              <a:ext cx="3465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1h</a:t>
              </a:r>
              <a:endParaRPr lang="de-AT" sz="10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3502034" y="2909621"/>
            <a:ext cx="720985" cy="282859"/>
            <a:chOff x="8199517" y="3296850"/>
            <a:chExt cx="720985" cy="282859"/>
          </a:xfrm>
        </p:grpSpPr>
        <p:pic>
          <p:nvPicPr>
            <p:cNvPr id="41" name="Grafik 40" descr="Ein Bild, das Uhr, Objekt enthält.&#10;&#10;Automatisch generierte Beschreibung">
              <a:extLst>
                <a:ext uri="{FF2B5EF4-FFF2-40B4-BE49-F238E27FC236}">
                  <a16:creationId xmlns="" xmlns:lc="http://schemas.openxmlformats.org/drawingml/2006/lockedCanvas" xmlns:a16="http://schemas.microsoft.com/office/drawing/2014/main" id="{809FC34B-6F29-4643-87C7-399288024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lc="http://schemas.openxmlformats.org/drawingml/2006/lockedCanvas"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8199517" y="3296850"/>
              <a:ext cx="283449" cy="282859"/>
            </a:xfrm>
            <a:prstGeom prst="rect">
              <a:avLst/>
            </a:prstGeom>
          </p:spPr>
        </p:pic>
        <p:sp>
          <p:nvSpPr>
            <p:cNvPr id="42" name="Textfeld 41"/>
            <p:cNvSpPr txBox="1"/>
            <p:nvPr/>
          </p:nvSpPr>
          <p:spPr>
            <a:xfrm>
              <a:off x="8452104" y="3296850"/>
              <a:ext cx="4683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0,5h</a:t>
              </a:r>
              <a:endParaRPr lang="de-AT" sz="10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6909224" y="3969483"/>
            <a:ext cx="599157" cy="282859"/>
            <a:chOff x="8199517" y="3296850"/>
            <a:chExt cx="599157" cy="282859"/>
          </a:xfrm>
        </p:grpSpPr>
        <p:pic>
          <p:nvPicPr>
            <p:cNvPr id="44" name="Grafik 43" descr="Ein Bild, das Uhr, Objekt enthält.&#10;&#10;Automatisch generierte Beschreibung">
              <a:extLst>
                <a:ext uri="{FF2B5EF4-FFF2-40B4-BE49-F238E27FC236}">
                  <a16:creationId xmlns="" xmlns:lc="http://schemas.openxmlformats.org/drawingml/2006/lockedCanvas" xmlns:a16="http://schemas.microsoft.com/office/drawing/2014/main" id="{809FC34B-6F29-4643-87C7-399288024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lc="http://schemas.openxmlformats.org/drawingml/2006/lockedCanvas"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8199517" y="3296850"/>
              <a:ext cx="283449" cy="282859"/>
            </a:xfrm>
            <a:prstGeom prst="rect">
              <a:avLst/>
            </a:prstGeom>
          </p:spPr>
        </p:pic>
        <p:sp>
          <p:nvSpPr>
            <p:cNvPr id="45" name="Textfeld 44"/>
            <p:cNvSpPr txBox="1"/>
            <p:nvPr/>
          </p:nvSpPr>
          <p:spPr>
            <a:xfrm>
              <a:off x="8452104" y="3296850"/>
              <a:ext cx="3465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1h</a:t>
              </a:r>
              <a:endParaRPr lang="de-AT" sz="10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46" name="Textfeld 45"/>
          <p:cNvSpPr txBox="1"/>
          <p:nvPr/>
        </p:nvSpPr>
        <p:spPr>
          <a:xfrm>
            <a:off x="5388028" y="2058985"/>
            <a:ext cx="7088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Zip-Datei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5261957" y="2949854"/>
            <a:ext cx="960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HTML-DateiSet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082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93D7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Revisionssicherheit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Dokumentation auf Knopfdruck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Modell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Der Überblick:</a:t>
            </a:r>
            <a:r>
              <a:rPr kumimoji="0" lang="de-DE" sz="1200" b="0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 Diagramme, Objekte und Datenflüsse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rgbClr val="FFC000">
                    <a:lumMod val="60000"/>
                    <a:lumOff val="40000"/>
                  </a:srgbClr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Einordnung des Modells in TM1 Umgebungen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rgbClr val="FFC000">
                    <a:lumMod val="60000"/>
                    <a:lumOff val="40000"/>
                  </a:srgbClr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Verknüpfungen mit weiteren TM1 Instanzen </a:t>
            </a:r>
            <a:endParaRPr kumimoji="0" lang="de-DE" sz="1200" b="0" i="0" u="none" strike="noStrike" kern="1200" cap="none" spc="0" normalizeH="0" noProof="0" dirty="0" smtClean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rgbClr val="FFC000">
                    <a:lumMod val="60000"/>
                    <a:lumOff val="40000"/>
                  </a:srgbClr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A</a:t>
            </a:r>
            <a:r>
              <a:rPr lang="de-DE" sz="1200" dirty="0" smtClean="0">
                <a:solidFill>
                  <a:srgbClr val="FFC000">
                    <a:lumMod val="60000"/>
                    <a:lumOff val="40000"/>
                  </a:srgbClr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ktive Links zum Aufruf von Objektbeschreibungen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Objekte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Module (Applications)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Datensicherhei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t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00"/>
            <a:ext cx="1765465" cy="4536000"/>
          </a:xfrm>
          <a:prstGeom prst="rect">
            <a:avLst/>
          </a:prstGeom>
          <a:noFill/>
          <a:ln w="25400">
            <a:solidFill>
              <a:srgbClr val="3A9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4858624" y="175083"/>
            <a:ext cx="2669474" cy="1892611"/>
            <a:chOff x="5965607" y="540498"/>
            <a:chExt cx="2712754" cy="1923296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607" y="540498"/>
              <a:ext cx="2712754" cy="192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hteck 19"/>
            <p:cNvSpPr/>
            <p:nvPr/>
          </p:nvSpPr>
          <p:spPr>
            <a:xfrm>
              <a:off x="5965607" y="540498"/>
              <a:ext cx="2712754" cy="1923296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Abgerundetes Rechteck 17"/>
          <p:cNvSpPr/>
          <p:nvPr/>
        </p:nvSpPr>
        <p:spPr>
          <a:xfrm>
            <a:off x="2949171" y="339502"/>
            <a:ext cx="1694838" cy="1008112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uppieren 15"/>
          <p:cNvGrpSpPr>
            <a:grpSpLocks noChangeAspect="1"/>
          </p:cNvGrpSpPr>
          <p:nvPr/>
        </p:nvGrpSpPr>
        <p:grpSpPr>
          <a:xfrm>
            <a:off x="6444208" y="803280"/>
            <a:ext cx="2448272" cy="3568670"/>
            <a:chOff x="8872866" y="1277446"/>
            <a:chExt cx="3125687" cy="4556088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2867" y="1277446"/>
              <a:ext cx="3125686" cy="1956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2867" y="3244155"/>
              <a:ext cx="3125685" cy="244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3" name="Rechteck 22"/>
            <p:cNvSpPr/>
            <p:nvPr/>
          </p:nvSpPr>
          <p:spPr>
            <a:xfrm>
              <a:off x="8872866" y="1277446"/>
              <a:ext cx="3125687" cy="4556088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807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93D7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Revisionssicherheit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Dokumentation auf Knopfdruck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Modell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Objekte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Tabellen geben Überblick über alle Objekte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Interaktive Diagramme zeigen Datenflüsse auf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D966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Zusätzliche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Beschreibungen ermöglichen Erläuterungen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Zugriff auf den Source Code von Regeln und Prozessen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D966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Module (Applications)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Datensicherhei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t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00"/>
            <a:ext cx="1765465" cy="4536000"/>
          </a:xfrm>
          <a:prstGeom prst="rect">
            <a:avLst/>
          </a:prstGeom>
          <a:noFill/>
          <a:ln w="25400">
            <a:solidFill>
              <a:srgbClr val="3A9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Abgerundetes Rechteck 17"/>
          <p:cNvSpPr/>
          <p:nvPr/>
        </p:nvSpPr>
        <p:spPr>
          <a:xfrm>
            <a:off x="2949171" y="1563638"/>
            <a:ext cx="1694838" cy="1008112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4788023" y="234929"/>
            <a:ext cx="1906208" cy="1883554"/>
            <a:chOff x="6021071" y="624845"/>
            <a:chExt cx="2616606" cy="258550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072" y="624845"/>
              <a:ext cx="2616605" cy="2585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6021071" y="624846"/>
              <a:ext cx="2616605" cy="2585508"/>
            </a:xfrm>
            <a:prstGeom prst="rect">
              <a:avLst/>
            </a:prstGeom>
            <a:noFill/>
            <a:ln>
              <a:solidFill>
                <a:srgbClr val="3A93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6820513" y="234929"/>
            <a:ext cx="2096428" cy="3072302"/>
            <a:chOff x="7253170" y="2137917"/>
            <a:chExt cx="2616606" cy="383462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171" y="2137917"/>
              <a:ext cx="2616605" cy="379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7253170" y="2137917"/>
              <a:ext cx="2616606" cy="3834620"/>
            </a:xfrm>
            <a:prstGeom prst="rect">
              <a:avLst/>
            </a:prstGeom>
            <a:noFill/>
            <a:ln>
              <a:solidFill>
                <a:srgbClr val="3A93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4788025" y="2259132"/>
            <a:ext cx="1906206" cy="1762764"/>
            <a:chOff x="6124562" y="3053398"/>
            <a:chExt cx="2804596" cy="2593550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562" y="3055090"/>
              <a:ext cx="2804596" cy="259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6124562" y="3053398"/>
              <a:ext cx="2804596" cy="2593550"/>
            </a:xfrm>
            <a:prstGeom prst="rect">
              <a:avLst/>
            </a:prstGeom>
            <a:noFill/>
            <a:ln>
              <a:solidFill>
                <a:srgbClr val="3A93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6208111" y="3411804"/>
            <a:ext cx="2708830" cy="1035601"/>
            <a:chOff x="8013992" y="4284133"/>
            <a:chExt cx="3938724" cy="1505797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992" y="4284133"/>
              <a:ext cx="3938724" cy="143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hteck 19"/>
            <p:cNvSpPr/>
            <p:nvPr/>
          </p:nvSpPr>
          <p:spPr>
            <a:xfrm>
              <a:off x="8013992" y="4284133"/>
              <a:ext cx="3938724" cy="1505797"/>
            </a:xfrm>
            <a:prstGeom prst="rect">
              <a:avLst/>
            </a:prstGeom>
            <a:noFill/>
            <a:ln>
              <a:solidFill>
                <a:srgbClr val="3A93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081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93D7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Revisionssicherheit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Dokumentation auf Knopfdruck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Modell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Objekte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Module (Applications)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TM1</a:t>
            </a:r>
            <a:r>
              <a:rPr kumimoji="0" lang="de-DE" sz="1200" b="0" i="0" u="none" strike="noStrike" kern="1200" cap="none" spc="0" normalizeH="0" noProof="0" dirty="0" smtClean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Objekte </a:t>
            </a: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können nach Anwendungen (Abteilung, Geschäftsprozess) g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ruppiert</a:t>
            </a:r>
            <a:r>
              <a:rPr kumimoji="0" lang="de-DE" sz="1200" b="0" i="0" u="none" strike="noStrike" kern="1200" cap="none" spc="0" normalizeH="0" noProof="0" dirty="0" smtClean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 werden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D966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Zusätzliche Beschreibungen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und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Dokumente</a:t>
            </a:r>
            <a:r>
              <a:rPr kumimoji="0" lang="de-DE" sz="1200" b="0" i="0" u="none" strike="noStrike" kern="1200" cap="none" spc="0" normalizeH="0" noProof="0" dirty="0" smtClean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 liefern Informationen im Zusammenhang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D966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Datensicherhei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t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00"/>
            <a:ext cx="1765465" cy="4536000"/>
          </a:xfrm>
          <a:prstGeom prst="rect">
            <a:avLst/>
          </a:prstGeom>
          <a:noFill/>
          <a:ln w="25400">
            <a:solidFill>
              <a:srgbClr val="3A9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Abgerundetes Rechteck 17"/>
          <p:cNvSpPr/>
          <p:nvPr/>
        </p:nvSpPr>
        <p:spPr>
          <a:xfrm>
            <a:off x="2949170" y="1347614"/>
            <a:ext cx="1694838" cy="221026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4788024" y="195487"/>
            <a:ext cx="2494322" cy="3946636"/>
            <a:chOff x="4957998" y="195487"/>
            <a:chExt cx="2494322" cy="394663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998" y="195487"/>
              <a:ext cx="2494322" cy="3335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998" y="3531014"/>
              <a:ext cx="2494322" cy="61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hteck 12"/>
            <p:cNvSpPr/>
            <p:nvPr/>
          </p:nvSpPr>
          <p:spPr>
            <a:xfrm>
              <a:off x="4957998" y="195487"/>
              <a:ext cx="2494322" cy="3946636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6803241" y="310399"/>
            <a:ext cx="2161247" cy="1829303"/>
            <a:chOff x="6803241" y="310399"/>
            <a:chExt cx="2161247" cy="182930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241" y="310399"/>
              <a:ext cx="2161247" cy="182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hteck 22"/>
            <p:cNvSpPr/>
            <p:nvPr/>
          </p:nvSpPr>
          <p:spPr>
            <a:xfrm>
              <a:off x="6803241" y="310399"/>
              <a:ext cx="2161247" cy="1829303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Ovale Legende 2"/>
          <p:cNvSpPr/>
          <p:nvPr/>
        </p:nvSpPr>
        <p:spPr>
          <a:xfrm>
            <a:off x="5796136" y="555526"/>
            <a:ext cx="720080" cy="445701"/>
          </a:xfrm>
          <a:prstGeom prst="wedgeEllipseCallout">
            <a:avLst>
              <a:gd name="adj1" fmla="val -63861"/>
              <a:gd name="adj2" fmla="val 4875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Aktive Web-Links</a:t>
            </a:r>
            <a:endParaRPr lang="de-AT" sz="8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6803241" y="2667080"/>
            <a:ext cx="2161247" cy="1632861"/>
            <a:chOff x="7058299" y="2859782"/>
            <a:chExt cx="1906189" cy="144016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299" y="2859782"/>
              <a:ext cx="1906189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hteck 19"/>
            <p:cNvSpPr/>
            <p:nvPr/>
          </p:nvSpPr>
          <p:spPr>
            <a:xfrm>
              <a:off x="7058299" y="2859782"/>
              <a:ext cx="1906189" cy="1440160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761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93D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Revisionssicherheit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Dokumentation auf Knopfdruck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Modell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Objekte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Module (Applications)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Datensicherhei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t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Tabellarische Übersicht aller Anwenderprofile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und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Gruppen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Verschiedene Sichten gestatten</a:t>
            </a:r>
            <a:r>
              <a:rPr kumimoji="0" lang="de-DE" sz="1200" b="0" i="0" u="none" strike="noStrike" kern="1200" cap="none" spc="0" normalizeH="0" noProof="0" dirty="0" smtClean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Analysen der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Zugriffsrechte nach</a:t>
            </a:r>
            <a:r>
              <a:rPr kumimoji="0" lang="de-DE" sz="1200" b="0" i="0" u="none" strike="noStrike" kern="1200" cap="none" spc="0" normalizeH="0" noProof="0" dirty="0" smtClean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Profilen, Gruppen und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Objekten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D966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00"/>
            <a:ext cx="1765465" cy="4536000"/>
          </a:xfrm>
          <a:prstGeom prst="rect">
            <a:avLst/>
          </a:prstGeom>
          <a:noFill/>
          <a:ln w="25400">
            <a:solidFill>
              <a:srgbClr val="3A9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Abgerundetes Rechteck 17"/>
          <p:cNvSpPr/>
          <p:nvPr/>
        </p:nvSpPr>
        <p:spPr>
          <a:xfrm>
            <a:off x="2949171" y="3291830"/>
            <a:ext cx="1694838" cy="288032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5549733" y="2643758"/>
            <a:ext cx="2118611" cy="1857408"/>
            <a:chOff x="4860032" y="2787773"/>
            <a:chExt cx="1872208" cy="164138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787774"/>
              <a:ext cx="1857997" cy="164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4860032" y="2787773"/>
              <a:ext cx="1872208" cy="1641383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860032" y="108677"/>
            <a:ext cx="2490217" cy="2477874"/>
            <a:chOff x="4860032" y="108677"/>
            <a:chExt cx="2490217" cy="24778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08677"/>
              <a:ext cx="2490217" cy="2477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4860032" y="108678"/>
              <a:ext cx="2490217" cy="2477873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6690381" y="531613"/>
            <a:ext cx="2209614" cy="2256160"/>
            <a:chOff x="6779560" y="1899630"/>
            <a:chExt cx="2209614" cy="225616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9561" y="1899630"/>
              <a:ext cx="2209613" cy="2256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hteck 22"/>
            <p:cNvSpPr/>
            <p:nvPr/>
          </p:nvSpPr>
          <p:spPr>
            <a:xfrm>
              <a:off x="6779560" y="1899630"/>
              <a:ext cx="2209613" cy="2256160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77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Ausfall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93D7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sicherheit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Intelligente Fehleranalyse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Informationen im Kontext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Drill-Down </a:t>
            </a:r>
            <a:r>
              <a:rPr lang="de-DE" sz="1200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vom Modell zum Source Code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Vielfältige Sichtweisen durch dynamische Diagramme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Integrierte Suchfunktion überall verfügbar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Objektbeziehungen</a:t>
            </a:r>
          </a:p>
          <a:p>
            <a:pPr marL="271463" lvl="1" indent="-180975">
              <a:buFont typeface="Arial" panose="020B0604020202020204" pitchFamily="34" charset="0"/>
              <a:buChar char="•"/>
              <a:defRPr/>
            </a:pPr>
            <a:endParaRPr lang="de-DE" sz="1200" dirty="0">
              <a:solidFill>
                <a:schemeClr val="bg1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Zugriff auf </a:t>
            </a:r>
            <a:r>
              <a:rPr lang="de-DE" sz="1400" b="1" dirty="0" smtClean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Modifikationen</a:t>
            </a:r>
          </a:p>
          <a:p>
            <a:pPr lvl="0"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00"/>
            <a:ext cx="1765465" cy="4536000"/>
          </a:xfrm>
          <a:prstGeom prst="rect">
            <a:avLst/>
          </a:prstGeom>
          <a:noFill/>
          <a:ln w="25400">
            <a:solidFill>
              <a:srgbClr val="3A9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Abgerundetes Rechteck 17"/>
          <p:cNvSpPr/>
          <p:nvPr/>
        </p:nvSpPr>
        <p:spPr>
          <a:xfrm>
            <a:off x="2949171" y="396000"/>
            <a:ext cx="1694838" cy="2232249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840641" y="97408"/>
            <a:ext cx="1770299" cy="2402334"/>
            <a:chOff x="4840641" y="97408"/>
            <a:chExt cx="1770299" cy="240233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641" y="97408"/>
              <a:ext cx="1770299" cy="2402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4840641" y="97408"/>
              <a:ext cx="1770299" cy="2402334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6012160" y="945491"/>
            <a:ext cx="1905733" cy="1698267"/>
            <a:chOff x="6156176" y="469373"/>
            <a:chExt cx="1905733" cy="169826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69373"/>
              <a:ext cx="1905733" cy="1698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6156176" y="469374"/>
              <a:ext cx="1905732" cy="1698266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7020273" y="1408398"/>
            <a:ext cx="1940272" cy="1451384"/>
            <a:chOff x="7020273" y="1213766"/>
            <a:chExt cx="1940272" cy="1451384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3" y="1213766"/>
              <a:ext cx="1940272" cy="145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hteck 12"/>
            <p:cNvSpPr/>
            <p:nvPr/>
          </p:nvSpPr>
          <p:spPr>
            <a:xfrm>
              <a:off x="7020273" y="1213766"/>
              <a:ext cx="1940271" cy="1451384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4840641" y="2931789"/>
            <a:ext cx="2688146" cy="1514020"/>
            <a:chOff x="4840641" y="2931789"/>
            <a:chExt cx="2688146" cy="151402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641" y="2931790"/>
              <a:ext cx="2688146" cy="1514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hteck 22"/>
            <p:cNvSpPr/>
            <p:nvPr/>
          </p:nvSpPr>
          <p:spPr>
            <a:xfrm>
              <a:off x="4840641" y="2931789"/>
              <a:ext cx="2688146" cy="1514019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Pfeil nach rechts 5"/>
          <p:cNvSpPr/>
          <p:nvPr/>
        </p:nvSpPr>
        <p:spPr>
          <a:xfrm rot="5400000">
            <a:off x="5125204" y="2620898"/>
            <a:ext cx="432048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9" name="Pfeil nach rechts 18"/>
          <p:cNvSpPr/>
          <p:nvPr/>
        </p:nvSpPr>
        <p:spPr>
          <a:xfrm>
            <a:off x="5724128" y="2021974"/>
            <a:ext cx="360040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864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Ausfall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93D7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sicherheit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Intelligente Fehleranalyse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Informationen im Kontext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Objektbeziehungen</a:t>
            </a:r>
          </a:p>
          <a:p>
            <a:pPr marL="271463" lvl="1" indent="-180975">
              <a:buFont typeface="Arial" panose="020B0604020202020204" pitchFamily="34" charset="0"/>
              <a:buChar char="•"/>
              <a:defRPr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Datenflüsse zwischen Objekten auf einen Blick</a:t>
            </a:r>
          </a:p>
          <a:p>
            <a:pPr marL="271463" lvl="1" indent="-180975">
              <a:buFont typeface="Arial" panose="020B0604020202020204" pitchFamily="34" charset="0"/>
              <a:buChar char="•"/>
              <a:defRPr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Direkter Zugriff auf Objektbeschreibungen und Source Code vom Diagramm</a:t>
            </a:r>
          </a:p>
          <a:p>
            <a:pPr marL="271463" lvl="1" indent="-180975">
              <a:buFont typeface="Arial" panose="020B0604020202020204" pitchFamily="34" charset="0"/>
              <a:buChar char="•"/>
              <a:defRPr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Flexible Tabellen mit Beziehungen zwischen Würfeln </a:t>
            </a:r>
            <a:r>
              <a:rPr lang="de-DE" sz="1200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und </a:t>
            </a: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Dimensionen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buFont typeface="Arial" panose="020B0604020202020204" pitchFamily="34" charset="0"/>
              <a:buChar char="•"/>
              <a:defRPr/>
            </a:pPr>
            <a:endParaRPr lang="de-DE" sz="1200" dirty="0">
              <a:solidFill>
                <a:schemeClr val="bg1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Zugriff auf Modifikationen</a:t>
            </a: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00"/>
            <a:ext cx="1765465" cy="4536000"/>
          </a:xfrm>
          <a:prstGeom prst="rect">
            <a:avLst/>
          </a:prstGeom>
          <a:noFill/>
          <a:ln w="25400">
            <a:solidFill>
              <a:srgbClr val="3A9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Abgerundetes Rechteck 17"/>
          <p:cNvSpPr/>
          <p:nvPr/>
        </p:nvSpPr>
        <p:spPr>
          <a:xfrm>
            <a:off x="2949171" y="396000"/>
            <a:ext cx="1694838" cy="2232249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2949170" y="3003798"/>
            <a:ext cx="1694838" cy="576064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5148064" y="339502"/>
            <a:ext cx="3391827" cy="1821525"/>
            <a:chOff x="5148064" y="339502"/>
            <a:chExt cx="3391827" cy="18215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39502"/>
              <a:ext cx="3391827" cy="182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hteck 21"/>
            <p:cNvSpPr/>
            <p:nvPr/>
          </p:nvSpPr>
          <p:spPr>
            <a:xfrm>
              <a:off x="5148064" y="339502"/>
              <a:ext cx="3391827" cy="1821525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5148064" y="2240859"/>
            <a:ext cx="2736304" cy="2174750"/>
            <a:chOff x="5220072" y="2240859"/>
            <a:chExt cx="2736304" cy="217475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2240860"/>
              <a:ext cx="2736304" cy="2174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hteck 23"/>
            <p:cNvSpPr/>
            <p:nvPr/>
          </p:nvSpPr>
          <p:spPr>
            <a:xfrm>
              <a:off x="5220072" y="2240859"/>
              <a:ext cx="2736304" cy="2174749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32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0" y="-1"/>
            <a:ext cx="2915816" cy="4572000"/>
          </a:xfrm>
          <a:prstGeom prst="rect">
            <a:avLst/>
          </a:prstGeom>
          <a:solidFill>
            <a:srgbClr val="39384A"/>
          </a:solidFill>
          <a:ln>
            <a:solidFill>
              <a:srgbClr val="3A93D7"/>
            </a:solidFill>
          </a:ln>
        </p:spPr>
        <p:txBody>
          <a:bodyPr lIns="360000" tIns="180000" rIns="180000" bIns="1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A93D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Ausfall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93D7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sicherheit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Intelligente Fehleranalyse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Informationen im Kontext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lvl="0"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Objektbeziehungen</a:t>
            </a:r>
          </a:p>
          <a:p>
            <a:pPr marL="271463" lvl="1" indent="-180975">
              <a:buFont typeface="Arial" panose="020B0604020202020204" pitchFamily="34" charset="0"/>
              <a:buChar char="•"/>
              <a:defRPr/>
            </a:pPr>
            <a:endParaRPr lang="de-DE" sz="1200" dirty="0">
              <a:solidFill>
                <a:schemeClr val="bg1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chemeClr val="bg1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Zugriff auf Modifikationen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Vergleich von Modell-versionen </a:t>
            </a:r>
            <a:r>
              <a:rPr lang="de-DE" sz="1200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(Releases)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Überblick </a:t>
            </a: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über Differenzen und modifizierte Objekte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Zeitpunkt der Änderungen von Attributen sowie im </a:t>
            </a:r>
            <a:r>
              <a:rPr lang="de-DE" sz="1200" dirty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Source </a:t>
            </a: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Code</a:t>
            </a:r>
          </a:p>
          <a:p>
            <a:pPr marL="271463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FFD966"/>
                </a:solidFill>
                <a:latin typeface="Lucida Sans Unicode" panose="020B0602030504020204" pitchFamily="34" charset="0"/>
                <a:ea typeface="Open Sans" charset="0"/>
                <a:cs typeface="Lucida Sans Unicode" panose="020B0602030504020204" pitchFamily="34" charset="0"/>
              </a:rPr>
              <a:t>Detaillierte Source Code Vergleiche</a:t>
            </a:r>
            <a:endParaRPr lang="de-DE" sz="1200" dirty="0">
              <a:solidFill>
                <a:srgbClr val="FFD966"/>
              </a:solidFill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  <a:p>
            <a:pPr marL="2714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Lucida Sans Unicode" panose="020B0602030504020204" pitchFamily="34" charset="0"/>
              <a:ea typeface="Open Sans" charset="0"/>
              <a:cs typeface="Lucida Sans Unicode" panose="020B0602030504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00"/>
            <a:ext cx="1765465" cy="4536000"/>
          </a:xfrm>
          <a:prstGeom prst="rect">
            <a:avLst/>
          </a:prstGeom>
          <a:noFill/>
          <a:ln w="25400">
            <a:solidFill>
              <a:srgbClr val="3A9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Abgerundetes Rechteck 17"/>
          <p:cNvSpPr/>
          <p:nvPr/>
        </p:nvSpPr>
        <p:spPr>
          <a:xfrm>
            <a:off x="2945338" y="3579861"/>
            <a:ext cx="1694838" cy="216025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4788024" y="123478"/>
            <a:ext cx="3255940" cy="2311359"/>
            <a:chOff x="4844452" y="195485"/>
            <a:chExt cx="3255940" cy="2311359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452" y="195485"/>
              <a:ext cx="3255940" cy="231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4844452" y="195485"/>
              <a:ext cx="3255940" cy="2311359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465126" y="2211710"/>
            <a:ext cx="3499362" cy="2232248"/>
            <a:chOff x="5393119" y="2283718"/>
            <a:chExt cx="3499362" cy="2232248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119" y="2283718"/>
              <a:ext cx="3499362" cy="151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825" y="3814143"/>
              <a:ext cx="3430493" cy="62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hteck 11"/>
            <p:cNvSpPr/>
            <p:nvPr/>
          </p:nvSpPr>
          <p:spPr>
            <a:xfrm>
              <a:off x="5393119" y="2283718"/>
              <a:ext cx="3490199" cy="2232248"/>
            </a:xfrm>
            <a:prstGeom prst="rect">
              <a:avLst/>
            </a:prstGeom>
            <a:noFill/>
            <a:ln w="12700" cap="flat" cmpd="sng" algn="ctr">
              <a:solidFill>
                <a:srgbClr val="3A93D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FA8455-8BF4-4B7F-8711-C8521E736873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831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Bildschirmpräsentation (16:9)</PresentationFormat>
  <Paragraphs>390</Paragraphs>
  <Slides>22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2019-01-28T15:03:25Z</dcterms:created>
  <dcterms:modified xsi:type="dcterms:W3CDTF">2019-01-28T15:10:36Z</dcterms:modified>
</cp:coreProperties>
</file>